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52"/>
  </p:notesMasterIdLst>
  <p:sldIdLst>
    <p:sldId id="313" r:id="rId2"/>
    <p:sldId id="604" r:id="rId3"/>
    <p:sldId id="605" r:id="rId4"/>
    <p:sldId id="606" r:id="rId5"/>
    <p:sldId id="667" r:id="rId6"/>
    <p:sldId id="687" r:id="rId7"/>
    <p:sldId id="591" r:id="rId8"/>
    <p:sldId id="592" r:id="rId9"/>
    <p:sldId id="595" r:id="rId10"/>
    <p:sldId id="598" r:id="rId11"/>
    <p:sldId id="601" r:id="rId12"/>
    <p:sldId id="671" r:id="rId13"/>
    <p:sldId id="672" r:id="rId14"/>
    <p:sldId id="673" r:id="rId15"/>
    <p:sldId id="609" r:id="rId16"/>
    <p:sldId id="532" r:id="rId17"/>
    <p:sldId id="614" r:id="rId18"/>
    <p:sldId id="643" r:id="rId19"/>
    <p:sldId id="616" r:id="rId20"/>
    <p:sldId id="618" r:id="rId21"/>
    <p:sldId id="620" r:id="rId22"/>
    <p:sldId id="632" r:id="rId23"/>
    <p:sldId id="633" r:id="rId24"/>
    <p:sldId id="636" r:id="rId25"/>
    <p:sldId id="638" r:id="rId26"/>
    <p:sldId id="626" r:id="rId27"/>
    <p:sldId id="629" r:id="rId28"/>
    <p:sldId id="682" r:id="rId29"/>
    <p:sldId id="548" r:id="rId30"/>
    <p:sldId id="574" r:id="rId31"/>
    <p:sldId id="675" r:id="rId32"/>
    <p:sldId id="680" r:id="rId33"/>
    <p:sldId id="681" r:id="rId34"/>
    <p:sldId id="581" r:id="rId35"/>
    <p:sldId id="582" r:id="rId36"/>
    <p:sldId id="668" r:id="rId37"/>
    <p:sldId id="669" r:id="rId38"/>
    <p:sldId id="657" r:id="rId39"/>
    <p:sldId id="658" r:id="rId40"/>
    <p:sldId id="662" r:id="rId41"/>
    <p:sldId id="674" r:id="rId42"/>
    <p:sldId id="676" r:id="rId43"/>
    <p:sldId id="677" r:id="rId44"/>
    <p:sldId id="678" r:id="rId45"/>
    <p:sldId id="686" r:id="rId46"/>
    <p:sldId id="679" r:id="rId47"/>
    <p:sldId id="683" r:id="rId48"/>
    <p:sldId id="684" r:id="rId49"/>
    <p:sldId id="685" r:id="rId50"/>
    <p:sldId id="446" r:id="rId5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AFEEB-8D1F-4616-A816-8AAD54E21083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7A2A3-D6DC-4647-8935-CFF6949AA5E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456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2550" y="754063"/>
            <a:ext cx="6708775" cy="3775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779963"/>
            <a:ext cx="5499100" cy="452913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0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4830F5-1FB1-482F-A566-450916243E83}" type="slidenum">
              <a:rPr lang="en-US" altLang="id-ID"/>
              <a:pPr/>
              <a:t>9</a:t>
            </a:fld>
            <a:endParaRPr lang="en-US" altLang="id-ID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id-ID" dirty="0" err="1"/>
              <a:t>Udang</a:t>
            </a:r>
            <a:r>
              <a:rPr lang="en-US" altLang="id-ID" dirty="0"/>
              <a:t> </a:t>
            </a:r>
            <a:r>
              <a:rPr lang="en-US" altLang="id-ID" dirty="0" err="1"/>
              <a:t>aktif</a:t>
            </a:r>
            <a:r>
              <a:rPr lang="en-US" altLang="id-ID" dirty="0"/>
              <a:t>,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stressstress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mati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60739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C60B8-6BB0-4E4B-9D64-7ADC32B96A08}" type="slidenum">
              <a:rPr lang="en-US" altLang="id-ID"/>
              <a:pPr/>
              <a:t>11</a:t>
            </a:fld>
            <a:endParaRPr lang="en-US" altLang="id-ID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id-ID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620543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2550" y="754063"/>
            <a:ext cx="6708775" cy="3775075"/>
          </a:xfrm>
          <a:prstGeom prst="rect">
            <a:avLst/>
          </a:prstGeom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780003"/>
            <a:ext cx="5499100" cy="4528423"/>
          </a:xfrm>
          <a:prstGeom prst="rect">
            <a:avLst/>
          </a:prstGeom>
          <a:noFill/>
          <a:ln/>
        </p:spPr>
        <p:txBody>
          <a:bodyPr lIns="96780" tIns="48390" rIns="96780" bIns="48390"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93605" y="9558258"/>
            <a:ext cx="2978679" cy="503158"/>
          </a:xfrm>
          <a:prstGeom prst="rect">
            <a:avLst/>
          </a:prstGeom>
          <a:noFill/>
        </p:spPr>
        <p:txBody>
          <a:bodyPr lIns="96780" tIns="48390" rIns="96780" bIns="48390"/>
          <a:lstStyle/>
          <a:p>
            <a:fld id="{D4D762C7-9611-4B47-AB2B-DE9224E2D67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18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708775" cy="377507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780003"/>
            <a:ext cx="5499100" cy="4528423"/>
          </a:xfrm>
          <a:prstGeom prst="rect">
            <a:avLst/>
          </a:prstGeom>
          <a:noFill/>
        </p:spPr>
        <p:txBody>
          <a:bodyPr wrap="square" lIns="96780" tIns="48390" rIns="96780" bIns="4839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93605" y="9558258"/>
            <a:ext cx="2978679" cy="5031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6780" tIns="48390" rIns="96780" bIns="48390" numCol="1" anchorCtr="0" compatLnSpc="1">
            <a:prstTxWarp prst="textNoShape">
              <a:avLst/>
            </a:prstTxWarp>
          </a:bodyPr>
          <a:lstStyle/>
          <a:p>
            <a:fld id="{A359ABAB-1572-43CE-BC18-BD711195EE9E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236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708775" cy="377507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780003"/>
            <a:ext cx="5499100" cy="4528423"/>
          </a:xfrm>
          <a:prstGeom prst="rect">
            <a:avLst/>
          </a:prstGeom>
          <a:noFill/>
        </p:spPr>
        <p:txBody>
          <a:bodyPr wrap="square" lIns="96780" tIns="48390" rIns="96780" bIns="4839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93605" y="9558258"/>
            <a:ext cx="2978679" cy="5031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6780" tIns="48390" rIns="96780" bIns="48390" numCol="1" anchorCtr="0" compatLnSpc="1">
            <a:prstTxWarp prst="textNoShape">
              <a:avLst/>
            </a:prstTxWarp>
          </a:bodyPr>
          <a:lstStyle/>
          <a:p>
            <a:fld id="{A1CF22F7-F810-4DFB-A5F6-8CB17154FEE6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6301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2550" y="754063"/>
            <a:ext cx="6708775" cy="3775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779963"/>
            <a:ext cx="5499100" cy="452913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66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2550" y="754063"/>
            <a:ext cx="6708775" cy="3775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779963"/>
            <a:ext cx="5499100" cy="452913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8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CF36F93-743A-4C99-99C4-4C2607CCEF90}" type="slidenum">
              <a:rPr lang="en-US" altLang="id-ID" sz="1200"/>
              <a:pPr eaLnBrk="1" hangingPunct="1"/>
              <a:t>22</a:t>
            </a:fld>
            <a:endParaRPr lang="en-US" altLang="id-ID" sz="1200"/>
          </a:p>
        </p:txBody>
      </p:sp>
    </p:spTree>
    <p:extLst>
      <p:ext uri="{BB962C8B-B14F-4D97-AF65-F5344CB8AC3E}">
        <p14:creationId xmlns:p14="http://schemas.microsoft.com/office/powerpoint/2010/main" val="2199870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AB2186A-B225-4219-8C6D-14C45221602A}" type="slidenum">
              <a:rPr lang="en-US" altLang="id-ID" sz="1200"/>
              <a:pPr eaLnBrk="1" hangingPunct="1"/>
              <a:t>23</a:t>
            </a:fld>
            <a:endParaRPr lang="en-US" altLang="id-ID" sz="1200"/>
          </a:p>
        </p:txBody>
      </p:sp>
    </p:spTree>
    <p:extLst>
      <p:ext uri="{BB962C8B-B14F-4D97-AF65-F5344CB8AC3E}">
        <p14:creationId xmlns:p14="http://schemas.microsoft.com/office/powerpoint/2010/main" val="2624790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FFF6EA8-8012-4460-88AE-54045929CD54}" type="slidenum">
              <a:rPr lang="en-US" altLang="id-ID" sz="1200"/>
              <a:pPr eaLnBrk="1" hangingPunct="1"/>
              <a:t>24</a:t>
            </a:fld>
            <a:endParaRPr lang="en-US" altLang="id-ID" sz="1200"/>
          </a:p>
        </p:txBody>
      </p:sp>
    </p:spTree>
    <p:extLst>
      <p:ext uri="{BB962C8B-B14F-4D97-AF65-F5344CB8AC3E}">
        <p14:creationId xmlns:p14="http://schemas.microsoft.com/office/powerpoint/2010/main" val="2953155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39C4620-EC36-4C7C-B85D-AAFB0F26548D}" type="slidenum">
              <a:rPr lang="en-US" altLang="id-ID" sz="1200"/>
              <a:pPr eaLnBrk="1" hangingPunct="1"/>
              <a:t>25</a:t>
            </a:fld>
            <a:endParaRPr lang="en-US" altLang="id-ID" sz="1200"/>
          </a:p>
        </p:txBody>
      </p:sp>
    </p:spTree>
    <p:extLst>
      <p:ext uri="{BB962C8B-B14F-4D97-AF65-F5344CB8AC3E}">
        <p14:creationId xmlns:p14="http://schemas.microsoft.com/office/powerpoint/2010/main" val="3959979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D2A31-F8AB-461C-85A2-9535A53A22F8}" type="slidenum">
              <a:rPr lang="en-US" altLang="id-ID"/>
              <a:pPr/>
              <a:t>26</a:t>
            </a:fld>
            <a:endParaRPr lang="en-US" altLang="id-ID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417381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BAA67C-7BBA-4AB8-8AD5-1EEDC1BFEE31}" type="slidenum">
              <a:rPr lang="en-US" altLang="id-ID"/>
              <a:pPr/>
              <a:t>27</a:t>
            </a:fld>
            <a:endParaRPr lang="en-US" altLang="id-ID" dirty="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 altLang="id-ID" dirty="0"/>
          </a:p>
        </p:txBody>
      </p:sp>
    </p:spTree>
    <p:extLst>
      <p:ext uri="{BB962C8B-B14F-4D97-AF65-F5344CB8AC3E}">
        <p14:creationId xmlns:p14="http://schemas.microsoft.com/office/powerpoint/2010/main" val="1611466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4825F3-40E0-4377-9BAE-0D4556014A10}" type="slidenum">
              <a:rPr lang="en-US" altLang="id-ID"/>
              <a:pPr/>
              <a:t>30</a:t>
            </a:fld>
            <a:endParaRPr lang="en-US" altLang="id-ID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2453767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id-ID" smtClean="0"/>
          </a:p>
        </p:txBody>
      </p:sp>
    </p:spTree>
    <p:extLst>
      <p:ext uri="{BB962C8B-B14F-4D97-AF65-F5344CB8AC3E}">
        <p14:creationId xmlns:p14="http://schemas.microsoft.com/office/powerpoint/2010/main" val="1512769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2550" y="754063"/>
            <a:ext cx="6708775" cy="3775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779963"/>
            <a:ext cx="5499100" cy="452913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3757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705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572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7262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867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586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173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129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578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030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076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728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4307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9893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5715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68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73D34-AC7F-442E-B8B1-4A40EEC78FFA}" type="datetimeFigureOut">
              <a:rPr lang="id-ID" smtClean="0"/>
              <a:t>23/05/2025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61DAA87-4E75-4EED-9BC2-F102CE5C52C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26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sv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4.png"/><Relationship Id="rId4" Type="http://schemas.openxmlformats.org/officeDocument/2006/relationships/image" Target="../media/image15.jpe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ndice.com/penyakit-udang-vanam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4212591"/>
            <a:ext cx="517852" cy="946419"/>
          </a:xfrm>
          <a:custGeom>
            <a:avLst/>
            <a:gdLst/>
            <a:ahLst/>
            <a:cxnLst/>
            <a:rect l="l" t="t" r="r" b="b"/>
            <a:pathLst>
              <a:path w="776778" h="1419628">
                <a:moveTo>
                  <a:pt x="0" y="0"/>
                </a:moveTo>
                <a:lnTo>
                  <a:pt x="776778" y="0"/>
                </a:lnTo>
                <a:lnTo>
                  <a:pt x="776778" y="1419628"/>
                </a:lnTo>
                <a:lnTo>
                  <a:pt x="0" y="1419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41" r="-41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764275" y="5868537"/>
            <a:ext cx="11300346" cy="64557"/>
          </a:xfrm>
          <a:prstGeom prst="rect">
            <a:avLst/>
          </a:prstGeom>
          <a:solidFill>
            <a:srgbClr val="323232"/>
          </a:solidFill>
        </p:spPr>
      </p:sp>
      <p:sp>
        <p:nvSpPr>
          <p:cNvPr id="4" name="Freeform 4"/>
          <p:cNvSpPr/>
          <p:nvPr/>
        </p:nvSpPr>
        <p:spPr>
          <a:xfrm>
            <a:off x="7711121" y="171807"/>
            <a:ext cx="2064047" cy="955523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385064" y="208039"/>
            <a:ext cx="1194405" cy="955523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51819" y="244271"/>
            <a:ext cx="2189403" cy="88305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3"/>
          <p:cNvGrpSpPr/>
          <p:nvPr/>
        </p:nvGrpSpPr>
        <p:grpSpPr>
          <a:xfrm>
            <a:off x="832513" y="1378419"/>
            <a:ext cx="10713493" cy="2306472"/>
            <a:chOff x="832513" y="1583139"/>
            <a:chExt cx="10713493" cy="2306472"/>
          </a:xfrm>
        </p:grpSpPr>
        <p:sp>
          <p:nvSpPr>
            <p:cNvPr id="7" name="AutoShape 7"/>
            <p:cNvSpPr/>
            <p:nvPr/>
          </p:nvSpPr>
          <p:spPr>
            <a:xfrm>
              <a:off x="832513" y="1583139"/>
              <a:ext cx="10713493" cy="2306472"/>
            </a:xfrm>
            <a:prstGeom prst="rect">
              <a:avLst/>
            </a:prstGeom>
            <a:solidFill>
              <a:srgbClr val="0361A9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4757386" y="1583140"/>
              <a:ext cx="2924285" cy="2279175"/>
            </a:xfrm>
            <a:custGeom>
              <a:avLst/>
              <a:gdLst/>
              <a:ahLst/>
              <a:cxnLst/>
              <a:rect l="l" t="t" r="r" b="b"/>
              <a:pathLst>
                <a:path w="4386427" h="3289820">
                  <a:moveTo>
                    <a:pt x="0" y="0"/>
                  </a:moveTo>
                  <a:lnTo>
                    <a:pt x="4386427" y="0"/>
                  </a:lnTo>
                  <a:lnTo>
                    <a:pt x="4386427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8499677" y="1596788"/>
              <a:ext cx="2986643" cy="2265427"/>
            </a:xfrm>
            <a:custGeom>
              <a:avLst/>
              <a:gdLst/>
              <a:ahLst/>
              <a:cxnLst/>
              <a:rect l="l" t="t" r="r" b="b"/>
              <a:pathLst>
                <a:path w="4479965" h="3289820">
                  <a:moveTo>
                    <a:pt x="0" y="0"/>
                  </a:moveTo>
                  <a:lnTo>
                    <a:pt x="4479965" y="0"/>
                  </a:lnTo>
                  <a:lnTo>
                    <a:pt x="4479965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7701" b="-43867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873593" y="1587117"/>
              <a:ext cx="2924285" cy="2275199"/>
            </a:xfrm>
            <a:custGeom>
              <a:avLst/>
              <a:gdLst/>
              <a:ahLst/>
              <a:cxnLst/>
              <a:rect l="l" t="t" r="r" b="b"/>
              <a:pathLst>
                <a:path w="4386427" h="3289820">
                  <a:moveTo>
                    <a:pt x="0" y="0"/>
                  </a:moveTo>
                  <a:lnTo>
                    <a:pt x="4386427" y="0"/>
                  </a:lnTo>
                  <a:lnTo>
                    <a:pt x="4386427" y="3289820"/>
                  </a:lnTo>
                  <a:lnTo>
                    <a:pt x="0" y="32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237895" y="3731780"/>
            <a:ext cx="10308112" cy="1615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ID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D" sz="32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200"/>
              </a:lnSpc>
            </a:pPr>
            <a:r>
              <a:rPr lang="id-I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BUDIDAYA </a:t>
            </a:r>
            <a:r>
              <a:rPr lang="id-ID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UDANG VANAME (</a:t>
            </a:r>
            <a:r>
              <a:rPr lang="id-ID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Litopenaeus vannamei</a:t>
            </a:r>
            <a:r>
              <a:rPr lang="id-ID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DI TAMBAK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SEMI-INTENSIF KLASTER</a:t>
            </a:r>
            <a:endParaRPr lang="id-ID" sz="24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6840" y="5982506"/>
            <a:ext cx="11305076" cy="61555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 b="1" spc="39" dirty="0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PROJECT MONITORING ANDTECHNICAL CONSULTANT (PMTC)</a:t>
            </a:r>
          </a:p>
          <a:p>
            <a:pPr algn="ctr">
              <a:lnSpc>
                <a:spcPts val="2399"/>
              </a:lnSpc>
            </a:pPr>
            <a:r>
              <a:rPr lang="en-US" sz="1999" b="1" spc="39" dirty="0">
                <a:solidFill>
                  <a:srgbClr val="323232"/>
                </a:solidFill>
                <a:latin typeface="Poppins Medium Bold"/>
                <a:ea typeface="Poppins Medium Bold"/>
                <a:cs typeface="Poppins Medium Bold"/>
                <a:sym typeface="Poppins Medium Bold"/>
              </a:rPr>
              <a:t>INFRASTRUCTURE IMPROVEMENT FOR SHRIMP AQUACULTURE PROJECT (IISAP)</a:t>
            </a:r>
          </a:p>
        </p:txBody>
      </p:sp>
      <p:sp>
        <p:nvSpPr>
          <p:cNvPr id="13" name="AutoShape 13"/>
          <p:cNvSpPr/>
          <p:nvPr/>
        </p:nvSpPr>
        <p:spPr>
          <a:xfrm>
            <a:off x="0" y="6578221"/>
            <a:ext cx="12192000" cy="484092"/>
          </a:xfrm>
          <a:prstGeom prst="rect">
            <a:avLst/>
          </a:prstGeom>
          <a:solidFill>
            <a:srgbClr val="EE713E"/>
          </a:solidFill>
        </p:spPr>
      </p:sp>
      <p:sp>
        <p:nvSpPr>
          <p:cNvPr id="15" name="TextBox 14"/>
          <p:cNvSpPr txBox="1"/>
          <p:nvPr/>
        </p:nvSpPr>
        <p:spPr>
          <a:xfrm>
            <a:off x="4230806" y="5404513"/>
            <a:ext cx="413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TOT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Fasilitator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23 Mei 2025</a:t>
            </a:r>
            <a:endParaRPr lang="id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90165" y="834788"/>
            <a:ext cx="8420100" cy="781050"/>
          </a:xfrm>
        </p:spPr>
        <p:txBody>
          <a:bodyPr/>
          <a:lstStyle/>
          <a:p>
            <a:r>
              <a:rPr lang="en-US" b="1" dirty="0" err="1" smtClean="0">
                <a:solidFill>
                  <a:srgbClr val="FFCC00"/>
                </a:solidFill>
                <a:latin typeface="Arial" charset="0"/>
              </a:rPr>
              <a:t>Manajemen</a:t>
            </a:r>
            <a:r>
              <a:rPr lang="id-ID" b="1" dirty="0" smtClean="0">
                <a:solidFill>
                  <a:srgbClr val="FFCC00"/>
                </a:solidFill>
                <a:latin typeface="Arial" charset="0"/>
              </a:rPr>
              <a:t> </a:t>
            </a:r>
            <a:r>
              <a:rPr lang="id-ID" b="1" dirty="0">
                <a:solidFill>
                  <a:srgbClr val="FFCC00"/>
                </a:solidFill>
                <a:latin typeface="Arial" charset="0"/>
              </a:rPr>
              <a:t>Kualitas </a:t>
            </a:r>
            <a:r>
              <a:rPr lang="id-ID" b="1" dirty="0" smtClean="0">
                <a:solidFill>
                  <a:srgbClr val="FFCC00"/>
                </a:solidFill>
                <a:latin typeface="Arial" charset="0"/>
              </a:rPr>
              <a:t>Air</a:t>
            </a:r>
            <a:r>
              <a:rPr lang="en-US" b="1" dirty="0" smtClean="0">
                <a:solidFill>
                  <a:srgbClr val="FFCC00"/>
                </a:solidFill>
                <a:latin typeface="Arial" charset="0"/>
              </a:rPr>
              <a:t> (KUA)</a:t>
            </a:r>
            <a:endParaRPr lang="id-ID" b="1" dirty="0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5636" y="1864057"/>
            <a:ext cx="9448800" cy="3429000"/>
          </a:xfrm>
        </p:spPr>
        <p:txBody>
          <a:bodyPr/>
          <a:lstStyle/>
          <a:p>
            <a:pPr marL="58738" indent="-58738">
              <a:buNone/>
            </a:pPr>
            <a:r>
              <a:rPr lang="id-ID" sz="3600" b="1" dirty="0">
                <a:latin typeface="Arial Narrow" pitchFamily="34" charset="0"/>
              </a:rPr>
              <a:t>Kegiatan atau </a:t>
            </a:r>
            <a:r>
              <a:rPr lang="id-ID" sz="3600" b="1" dirty="0" smtClean="0">
                <a:latin typeface="Arial Narrow" pitchFamily="34" charset="0"/>
              </a:rPr>
              <a:t>upaya</a:t>
            </a:r>
            <a:r>
              <a:rPr lang="en-US" sz="3600" b="1" dirty="0" smtClean="0">
                <a:latin typeface="Arial Narrow" pitchFamily="34" charset="0"/>
              </a:rPr>
              <a:t>:</a:t>
            </a:r>
            <a:r>
              <a:rPr lang="id-ID" sz="3600" b="1" dirty="0" smtClean="0">
                <a:latin typeface="Arial Narrow" pitchFamily="34" charset="0"/>
              </a:rPr>
              <a:t> </a:t>
            </a:r>
            <a:r>
              <a:rPr lang="id-ID" sz="3600" b="1" dirty="0">
                <a:latin typeface="Arial Narrow" pitchFamily="34" charset="0"/>
              </a:rPr>
              <a:t>mengelola lingkungan air </a:t>
            </a:r>
            <a:r>
              <a:rPr lang="en-US" sz="3600" b="1" dirty="0" err="1" smtClean="0">
                <a:latin typeface="Arial Narrow" pitchFamily="34" charset="0"/>
              </a:rPr>
              <a:t>tambak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id-ID" sz="3600" b="1" dirty="0">
                <a:latin typeface="Arial Narrow" pitchFamily="34" charset="0"/>
              </a:rPr>
              <a:t>meliputi </a:t>
            </a:r>
            <a:r>
              <a:rPr lang="en-US" sz="3600" b="1" dirty="0" err="1" smtClean="0">
                <a:latin typeface="Arial Narrow" pitchFamily="34" charset="0"/>
              </a:rPr>
              <a:t>sifat</a:t>
            </a:r>
            <a:r>
              <a:rPr lang="id-ID" sz="3600" b="1" dirty="0" smtClean="0">
                <a:latin typeface="Arial Narrow" pitchFamily="34" charset="0"/>
              </a:rPr>
              <a:t> fisik, </a:t>
            </a:r>
            <a:r>
              <a:rPr lang="id-ID" sz="3600" b="1" dirty="0">
                <a:latin typeface="Arial Narrow" pitchFamily="34" charset="0"/>
              </a:rPr>
              <a:t>kimiawi dan biologi untuk mempertahankan dan/atau meningkatkan kualitas air sehingga memenuhi syarat </a:t>
            </a:r>
            <a:r>
              <a:rPr lang="en-US" sz="3600" b="1" dirty="0" err="1" smtClean="0">
                <a:latin typeface="Arial Narrow" pitchFamily="34" charset="0"/>
              </a:rPr>
              <a:t>untuk</a:t>
            </a:r>
            <a:r>
              <a:rPr lang="id-ID" sz="3600" b="1" dirty="0" smtClean="0">
                <a:latin typeface="Arial Narrow" pitchFamily="34" charset="0"/>
              </a:rPr>
              <a:t> </a:t>
            </a:r>
            <a:r>
              <a:rPr lang="en-US" sz="3600" b="1" dirty="0" err="1" smtClean="0">
                <a:latin typeface="Arial Narrow" pitchFamily="34" charset="0"/>
              </a:rPr>
              <a:t>hidup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3600" b="1" dirty="0" err="1" smtClean="0">
                <a:latin typeface="Arial Narrow" pitchFamily="34" charset="0"/>
              </a:rPr>
              <a:t>dan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id-ID" sz="3600" b="1" dirty="0">
                <a:latin typeface="Arial Narrow" pitchFamily="34" charset="0"/>
              </a:rPr>
              <a:t>tumbuh </a:t>
            </a:r>
            <a:r>
              <a:rPr lang="en-US" sz="3600" b="1" dirty="0" err="1" smtClean="0">
                <a:latin typeface="Arial Narrow" pitchFamily="34" charset="0"/>
              </a:rPr>
              <a:t>bagi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3600" b="1" dirty="0" err="1" smtClean="0">
                <a:latin typeface="Arial Narrow" pitchFamily="34" charset="0"/>
              </a:rPr>
              <a:t>udang</a:t>
            </a:r>
            <a:r>
              <a:rPr lang="id-ID" sz="3600" b="1" dirty="0">
                <a:latin typeface="Arial Narrow" pitchFamily="34" charset="0"/>
              </a:rPr>
              <a:t>.</a:t>
            </a:r>
          </a:p>
        </p:txBody>
      </p:sp>
      <p:sp>
        <p:nvSpPr>
          <p:cNvPr id="665604" name="Rectangle 4"/>
          <p:cNvSpPr>
            <a:spLocks noChangeArrowheads="1"/>
          </p:cNvSpPr>
          <p:nvPr/>
        </p:nvSpPr>
        <p:spPr bwMode="auto">
          <a:xfrm>
            <a:off x="1128215" y="5213445"/>
            <a:ext cx="9885528" cy="120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</a:pPr>
            <a:r>
              <a:rPr lang="en-US" sz="3200" b="1" dirty="0" err="1">
                <a:latin typeface="Arial Narrow" pitchFamily="34" charset="0"/>
              </a:rPr>
              <a:t>Tujuannya</a:t>
            </a:r>
            <a:r>
              <a:rPr lang="en-US" sz="3200" b="1" dirty="0">
                <a:latin typeface="Arial Narrow" pitchFamily="34" charset="0"/>
              </a:rPr>
              <a:t> agar</a:t>
            </a:r>
            <a:r>
              <a:rPr lang="id-ID" sz="3200" b="1" dirty="0">
                <a:latin typeface="Arial Narrow" pitchFamily="34" charset="0"/>
              </a:rPr>
              <a:t> budidaya </a:t>
            </a:r>
            <a:r>
              <a:rPr lang="en-US" sz="3200" b="1" dirty="0" err="1">
                <a:latin typeface="Arial Narrow" pitchFamily="34" charset="0"/>
              </a:rPr>
              <a:t>tetap</a:t>
            </a:r>
            <a:r>
              <a:rPr lang="id-ID" sz="3200" b="1" dirty="0">
                <a:latin typeface="Arial Narrow" pitchFamily="34" charset="0"/>
              </a:rPr>
              <a:t> </a:t>
            </a:r>
            <a:r>
              <a:rPr lang="en-US" sz="3200" b="1" dirty="0" smtClean="0">
                <a:latin typeface="Arial Narrow" pitchFamily="34" charset="0"/>
              </a:rPr>
              <a:t>sustain</a:t>
            </a:r>
            <a:r>
              <a:rPr lang="id-ID" sz="3200" b="1" dirty="0" smtClean="0">
                <a:latin typeface="Arial Narrow" pitchFamily="34" charset="0"/>
              </a:rPr>
              <a:t> </a:t>
            </a:r>
            <a:r>
              <a:rPr lang="id-ID" sz="3200" b="1" dirty="0">
                <a:latin typeface="Arial Narrow" pitchFamily="34" charset="0"/>
              </a:rPr>
              <a:t>produktif, lestari</a:t>
            </a:r>
            <a:r>
              <a:rPr lang="en-US" sz="3200" b="1" dirty="0">
                <a:latin typeface="Arial Narrow" pitchFamily="34" charset="0"/>
              </a:rPr>
              <a:t>,</a:t>
            </a:r>
            <a:r>
              <a:rPr lang="id-ID" sz="3200" b="1" dirty="0">
                <a:latin typeface="Arial Narrow" pitchFamily="34" charset="0"/>
              </a:rPr>
              <a:t>  menguntungkan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dan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ramah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lingkungan</a:t>
            </a:r>
            <a:endParaRPr lang="id-ID" sz="3200" b="1" dirty="0">
              <a:latin typeface="Arial Narrow" pitchFamily="34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id-ID" sz="3200" b="1" dirty="0">
                <a:latin typeface="Arial Narrow" pitchFamily="34" charset="0"/>
              </a:rPr>
              <a:t>	</a:t>
            </a:r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48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>
          <a:xfrm>
            <a:off x="768941" y="1078174"/>
            <a:ext cx="9913032" cy="1705969"/>
          </a:xfrm>
        </p:spPr>
        <p:txBody>
          <a:bodyPr>
            <a:normAutofit fontScale="90000"/>
          </a:bodyPr>
          <a:lstStyle/>
          <a:p>
            <a:r>
              <a:rPr lang="en-US" altLang="id-ID" sz="2800" b="1" dirty="0" err="1" smtClean="0">
                <a:solidFill>
                  <a:schemeClr val="tx1"/>
                </a:solidFill>
              </a:rPr>
              <a:t>Manajemen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dan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pengukuran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kualitas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 air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dilakukan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: </a:t>
            </a:r>
            <a:br>
              <a:rPr lang="en-US" altLang="id-ID" sz="2800" b="1" dirty="0" smtClean="0">
                <a:solidFill>
                  <a:schemeClr val="tx1"/>
                </a:solidFill>
              </a:rPr>
            </a:br>
            <a:r>
              <a:rPr lang="en-US" altLang="id-ID" sz="2800" b="1" dirty="0" smtClean="0">
                <a:solidFill>
                  <a:schemeClr val="tx1"/>
                </a:solidFill>
              </a:rPr>
              <a:t>	-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harian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, </a:t>
            </a:r>
            <a:br>
              <a:rPr lang="en-US" altLang="id-ID" sz="2800" b="1" dirty="0" smtClean="0">
                <a:solidFill>
                  <a:schemeClr val="tx1"/>
                </a:solidFill>
              </a:rPr>
            </a:br>
            <a:r>
              <a:rPr lang="en-US" altLang="id-ID" sz="2800" b="1" dirty="0" smtClean="0">
                <a:solidFill>
                  <a:schemeClr val="tx1"/>
                </a:solidFill>
              </a:rPr>
              <a:t>	-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mingguan</a:t>
            </a:r>
            <a:r>
              <a:rPr lang="en-US" altLang="id-ID" sz="2800" b="1" dirty="0" smtClean="0">
                <a:solidFill>
                  <a:schemeClr val="tx1"/>
                </a:solidFill>
              </a:rPr>
              <a:t>, </a:t>
            </a:r>
            <a:br>
              <a:rPr lang="en-US" altLang="id-ID" sz="2800" b="1" dirty="0" smtClean="0">
                <a:solidFill>
                  <a:schemeClr val="tx1"/>
                </a:solidFill>
              </a:rPr>
            </a:br>
            <a:r>
              <a:rPr lang="en-US" altLang="id-ID" sz="2800" b="1" dirty="0" smtClean="0">
                <a:solidFill>
                  <a:schemeClr val="tx1"/>
                </a:solidFill>
              </a:rPr>
              <a:t>	- </a:t>
            </a:r>
            <a:r>
              <a:rPr lang="en-US" altLang="id-ID" sz="2800" b="1" dirty="0" err="1" smtClean="0">
                <a:solidFill>
                  <a:schemeClr val="tx1"/>
                </a:solidFill>
              </a:rPr>
              <a:t>khusus</a:t>
            </a:r>
            <a:r>
              <a:rPr lang="en-US" altLang="id-ID" sz="2800" b="1" dirty="0" smtClean="0">
                <a:solidFill>
                  <a:schemeClr val="tx1"/>
                </a:solidFill>
              </a:rPr>
              <a:t/>
            </a:r>
            <a:br>
              <a:rPr lang="en-US" altLang="id-ID" sz="2800" b="1" dirty="0" smtClean="0">
                <a:solidFill>
                  <a:schemeClr val="tx1"/>
                </a:solidFill>
              </a:rPr>
            </a:br>
            <a:endParaRPr lang="en-US" altLang="id-ID" sz="2800" b="1" dirty="0">
              <a:solidFill>
                <a:schemeClr val="tx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idx="1"/>
          </p:nvPr>
        </p:nvSpPr>
        <p:spPr>
          <a:xfrm>
            <a:off x="662035" y="3773606"/>
            <a:ext cx="11143278" cy="2900150"/>
          </a:xfrm>
        </p:spPr>
        <p:txBody>
          <a:bodyPr>
            <a:normAutofit fontScale="92500"/>
          </a:bodyPr>
          <a:lstStyle/>
          <a:p>
            <a:pPr marL="609600" indent="-609600">
              <a:buFont typeface="+mj-lt"/>
              <a:buAutoNum type="arabicPeriod"/>
            </a:pPr>
            <a:r>
              <a:rPr lang="id-ID" alt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Bagaimana prilaku udangnya.</a:t>
            </a:r>
            <a:endParaRPr lang="en-US" alt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+mj-lt"/>
              <a:buAutoNum type="arabicPeriod"/>
            </a:pPr>
            <a:r>
              <a:rPr lang="id-ID" alt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Bagaimana </a:t>
            </a:r>
            <a:r>
              <a:rPr lang="id-ID" alt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kondisi airnya.</a:t>
            </a:r>
            <a:endParaRPr lang="en-US" alt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+mj-lt"/>
              <a:buAutoNum type="arabicPeriod"/>
            </a:pPr>
            <a:r>
              <a:rPr lang="id-ID" alt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Apakah </a:t>
            </a:r>
            <a:r>
              <a:rPr lang="id-ID" alt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air telah berwarna hijau yang pekat karena pertumbuhan alga plankton dalam air.</a:t>
            </a:r>
            <a:endParaRPr lang="en-US" alt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+mj-lt"/>
              <a:buAutoNum type="arabicPeriod"/>
            </a:pPr>
            <a:r>
              <a:rPr lang="id-ID" alt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Apakah ada udang yang terlihat gelisah, loncat dari permukaan </a:t>
            </a:r>
            <a:r>
              <a:rPr lang="id-ID" alt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  <a:r>
              <a:rPr lang="en-US" alt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id-ID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minggir</a:t>
            </a:r>
            <a:endParaRPr lang="en-US" alt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+mj-lt"/>
              <a:buAutoNum type="arabicPeriod"/>
            </a:pPr>
            <a:r>
              <a:rPr lang="id-ID" altLang="id-ID" sz="2400" b="1" dirty="0">
                <a:latin typeface="Arial" panose="020B0604020202020204" pitchFamily="34" charset="0"/>
                <a:cs typeface="Arial" panose="020B0604020202020204" pitchFamily="34" charset="0"/>
              </a:rPr>
              <a:t>Apakah ada ikan liar atau pemangsa atau hewan pembawa penyakit</a:t>
            </a:r>
            <a:r>
              <a:rPr lang="id-ID" altLang="id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580147" y="3154907"/>
            <a:ext cx="9913032" cy="6391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 Kualitas</a:t>
            </a:r>
            <a:r>
              <a:rPr lang="en-US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(KUA) </a:t>
            </a:r>
            <a:r>
              <a:rPr lang="id-ID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id-ID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id-ID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ilakukan </a:t>
            </a:r>
            <a:r>
              <a:rPr lang="en-US" altLang="id-ID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id-ID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visual</a:t>
            </a:r>
            <a:r>
              <a:rPr lang="en-US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altLang="id-ID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id-ID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5531269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3532" y="807560"/>
            <a:ext cx="9739835" cy="775581"/>
          </a:xfrm>
        </p:spPr>
        <p:txBody>
          <a:bodyPr>
            <a:normAutofit fontScale="90000"/>
          </a:bodyPr>
          <a:lstStyle/>
          <a:p>
            <a:r>
              <a:rPr lang="id-ID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id-ID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arameter</a:t>
            </a:r>
            <a:r>
              <a:rPr lang="id-ID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(KUA) </a:t>
            </a:r>
            <a:r>
              <a:rPr lang="en-US" altLang="id-ID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endParaRPr lang="en-US" altLang="id-ID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05745" y="1352021"/>
            <a:ext cx="9771269" cy="5308086"/>
          </a:xfrm>
          <a:ln>
            <a:solidFill>
              <a:schemeClr val="tx1"/>
            </a:solidFill>
          </a:ln>
        </p:spPr>
        <p:txBody>
          <a:bodyPr anchor="t"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id-ID" sz="2800" b="1" dirty="0" smtClean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Suhu </a:t>
            </a:r>
            <a:r>
              <a:rPr lang="id-ID" altLang="id-ID" sz="2800" b="1" dirty="0"/>
              <a:t>(</a:t>
            </a:r>
            <a:r>
              <a:rPr lang="id-ID" altLang="id-ID" sz="2800" b="1" i="1" dirty="0"/>
              <a:t>temperature</a:t>
            </a:r>
            <a:r>
              <a:rPr lang="id-ID" altLang="id-ID" sz="2800" b="1" dirty="0" smtClean="0"/>
              <a:t>)</a:t>
            </a:r>
            <a:r>
              <a:rPr lang="en-US" altLang="id-ID" sz="2800" b="1" dirty="0" smtClean="0"/>
              <a:t>: thermometer, </a:t>
            </a:r>
            <a:r>
              <a:rPr lang="en-US" altLang="id-ID" sz="2800" b="1" dirty="0" err="1" smtClean="0"/>
              <a:t>alat</a:t>
            </a:r>
            <a:r>
              <a:rPr lang="en-US" altLang="id-ID" sz="2800" b="1" dirty="0" smtClean="0"/>
              <a:t> digital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Kecerahan </a:t>
            </a:r>
            <a:r>
              <a:rPr lang="id-ID" altLang="id-ID" sz="2800" b="1" dirty="0"/>
              <a:t>(</a:t>
            </a:r>
            <a:r>
              <a:rPr lang="id-ID" altLang="id-ID" sz="2800" b="1" i="1" dirty="0"/>
              <a:t>transparancy</a:t>
            </a:r>
            <a:r>
              <a:rPr lang="id-ID" altLang="id-ID" sz="2800" b="1" dirty="0" smtClean="0"/>
              <a:t>)</a:t>
            </a:r>
            <a:r>
              <a:rPr lang="en-US" altLang="id-ID" sz="2800" b="1" dirty="0" smtClean="0"/>
              <a:t>: </a:t>
            </a:r>
            <a:r>
              <a:rPr lang="en-US" altLang="id-ID" sz="2800" b="1" dirty="0" err="1" smtClean="0"/>
              <a:t>Sechi</a:t>
            </a:r>
            <a:r>
              <a:rPr lang="en-US" altLang="id-ID" sz="2800" b="1" dirty="0" smtClean="0"/>
              <a:t> Disc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Salinitas</a:t>
            </a:r>
            <a:r>
              <a:rPr lang="en-US" altLang="id-ID" sz="2800" b="1" dirty="0" smtClean="0"/>
              <a:t>: </a:t>
            </a:r>
            <a:r>
              <a:rPr lang="en-US" altLang="id-ID" sz="2800" b="1" dirty="0" err="1" smtClean="0"/>
              <a:t>Salinometer</a:t>
            </a:r>
            <a:r>
              <a:rPr lang="en-US" altLang="id-ID" sz="2800" b="1" dirty="0" smtClean="0"/>
              <a:t>, Refractometer, </a:t>
            </a:r>
            <a:r>
              <a:rPr lang="en-US" altLang="id-ID" sz="2800" b="1" dirty="0" err="1" smtClean="0"/>
              <a:t>alat</a:t>
            </a:r>
            <a:r>
              <a:rPr lang="en-US" altLang="id-ID" sz="2800" b="1" dirty="0" smtClean="0"/>
              <a:t> digital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DO (</a:t>
            </a:r>
            <a:r>
              <a:rPr lang="en-US" altLang="id-ID" sz="2800" b="1" i="1" dirty="0" smtClean="0"/>
              <a:t>Dissolved oxygen</a:t>
            </a:r>
            <a:r>
              <a:rPr lang="id-ID" altLang="id-ID" sz="2800" b="1" dirty="0" smtClean="0"/>
              <a:t>)</a:t>
            </a:r>
            <a:r>
              <a:rPr lang="en-US" altLang="id-ID" sz="2800" b="1" dirty="0" smtClean="0"/>
              <a:t>: </a:t>
            </a:r>
            <a:r>
              <a:rPr lang="en-US" altLang="id-ID" sz="2800" b="1" dirty="0" err="1" smtClean="0"/>
              <a:t>titrasi</a:t>
            </a:r>
            <a:r>
              <a:rPr lang="en-US" altLang="id-ID" sz="2800" b="1" dirty="0" smtClean="0"/>
              <a:t>, DO-meter (digital)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pH</a:t>
            </a:r>
            <a:r>
              <a:rPr lang="en-US" altLang="id-ID" sz="2800" b="1" dirty="0" smtClean="0"/>
              <a:t>: </a:t>
            </a:r>
            <a:r>
              <a:rPr lang="en-US" altLang="id-ID" sz="2800" b="1" dirty="0" err="1" smtClean="0"/>
              <a:t>kertas</a:t>
            </a:r>
            <a:r>
              <a:rPr lang="en-US" altLang="id-ID" sz="2800" b="1" dirty="0" smtClean="0"/>
              <a:t> </a:t>
            </a:r>
            <a:r>
              <a:rPr lang="en-US" altLang="id-ID" sz="2800" b="1" dirty="0" err="1" smtClean="0"/>
              <a:t>lakmus</a:t>
            </a:r>
            <a:r>
              <a:rPr lang="en-US" altLang="id-ID" sz="2800" b="1" dirty="0" smtClean="0"/>
              <a:t>/pH, pH meter (digital)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 smtClean="0"/>
              <a:t>Alkalinitas</a:t>
            </a:r>
            <a:r>
              <a:rPr lang="en-US" altLang="id-ID" sz="2800" b="1" dirty="0"/>
              <a:t>: </a:t>
            </a:r>
            <a:r>
              <a:rPr lang="en-US" altLang="id-ID" sz="2800" b="1" dirty="0" err="1"/>
              <a:t>titrasi</a:t>
            </a:r>
            <a:r>
              <a:rPr lang="en-US" altLang="id-ID" sz="2800" b="1" dirty="0"/>
              <a:t> 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/>
              <a:t>Gas Amoniak </a:t>
            </a:r>
            <a:r>
              <a:rPr lang="id-ID" altLang="id-ID" sz="2800" b="1" dirty="0" smtClean="0"/>
              <a:t>(</a:t>
            </a:r>
            <a:r>
              <a:rPr lang="id-ID" sz="2800" b="1" dirty="0" smtClean="0">
                <a:latin typeface="Arial Narrow" panose="020B0606020202030204" pitchFamily="34" charset="0"/>
              </a:rPr>
              <a:t>NH</a:t>
            </a:r>
            <a:r>
              <a:rPr lang="id-ID" sz="2800" b="1" baseline="-25000" dirty="0" smtClean="0">
                <a:latin typeface="Arial Narrow" panose="020B0606020202030204" pitchFamily="34" charset="0"/>
              </a:rPr>
              <a:t>3</a:t>
            </a:r>
            <a:r>
              <a:rPr lang="id-ID" altLang="id-ID" sz="2800" b="1" dirty="0" smtClean="0"/>
              <a:t>)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/>
              <a:t>Gas Hidrogen Sulfida </a:t>
            </a:r>
            <a:r>
              <a:rPr lang="id-ID" altLang="id-ID" sz="2800" b="1" dirty="0" smtClean="0"/>
              <a:t>(</a:t>
            </a:r>
            <a:r>
              <a:rPr lang="id-ID" sz="2800" b="1" dirty="0" smtClean="0">
                <a:latin typeface="Arial Narrow" panose="020B0606020202030204" pitchFamily="34" charset="0"/>
              </a:rPr>
              <a:t>H</a:t>
            </a:r>
            <a:r>
              <a:rPr lang="en-US" sz="2800" b="1" baseline="-25000" dirty="0" smtClean="0">
                <a:latin typeface="Arial Narrow" panose="020B0606020202030204" pitchFamily="34" charset="0"/>
              </a:rPr>
              <a:t>2</a:t>
            </a:r>
            <a:r>
              <a:rPr lang="id-ID" altLang="id-ID" sz="2800" b="1" dirty="0" smtClean="0"/>
              <a:t>S)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/>
              <a:t>Bakteri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/>
              <a:t>Plankton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r>
              <a:rPr lang="id-ID" altLang="id-ID" sz="2800" b="1" dirty="0"/>
              <a:t>Virus</a:t>
            </a:r>
            <a:endParaRPr lang="en-US" altLang="id-ID" sz="2800" b="1" dirty="0"/>
          </a:p>
          <a:p>
            <a:pPr marL="609600" indent="-609600">
              <a:lnSpc>
                <a:spcPct val="80000"/>
              </a:lnSpc>
              <a:buFont typeface="+mj-lt"/>
              <a:buAutoNum type="arabicPeriod"/>
            </a:pPr>
            <a:endParaRPr lang="en-US" altLang="id-ID" sz="2800" b="1" dirty="0"/>
          </a:p>
        </p:txBody>
      </p:sp>
      <p:sp>
        <p:nvSpPr>
          <p:cNvPr id="3" name="Isosceles Triangle 2"/>
          <p:cNvSpPr/>
          <p:nvPr/>
        </p:nvSpPr>
        <p:spPr>
          <a:xfrm>
            <a:off x="9212239" y="1173707"/>
            <a:ext cx="54591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29270011"/>
      </p:ext>
    </p:extLst>
  </p:cSld>
  <p:clrMapOvr>
    <a:masterClrMapping/>
  </p:clrMapOvr>
  <p:transition spd="slow"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090" y="848504"/>
            <a:ext cx="8402355" cy="543568"/>
          </a:xfrm>
        </p:spPr>
        <p:txBody>
          <a:bodyPr>
            <a:normAutofit/>
          </a:bodyPr>
          <a:lstStyle/>
          <a:p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arameter</a:t>
            </a:r>
            <a:r>
              <a:rPr lang="id-ID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(KUA)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endParaRPr lang="en-US" altLang="id-ID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9212239" y="1173707"/>
            <a:ext cx="54591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161272"/>
              </p:ext>
            </p:extLst>
          </p:nvPr>
        </p:nvGraphicFramePr>
        <p:xfrm>
          <a:off x="950815" y="1369018"/>
          <a:ext cx="10158462" cy="5324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872">
                  <a:extLst>
                    <a:ext uri="{9D8B030D-6E8A-4147-A177-3AD203B41FA5}">
                      <a16:colId xmlns:a16="http://schemas.microsoft.com/office/drawing/2014/main" val="4179720974"/>
                    </a:ext>
                  </a:extLst>
                </a:gridCol>
                <a:gridCol w="2552131">
                  <a:extLst>
                    <a:ext uri="{9D8B030D-6E8A-4147-A177-3AD203B41FA5}">
                      <a16:colId xmlns:a16="http://schemas.microsoft.com/office/drawing/2014/main" val="1444534022"/>
                    </a:ext>
                  </a:extLst>
                </a:gridCol>
                <a:gridCol w="2797790">
                  <a:extLst>
                    <a:ext uri="{9D8B030D-6E8A-4147-A177-3AD203B41FA5}">
                      <a16:colId xmlns:a16="http://schemas.microsoft.com/office/drawing/2014/main" val="1323668755"/>
                    </a:ext>
                  </a:extLst>
                </a:gridCol>
                <a:gridCol w="3848669">
                  <a:extLst>
                    <a:ext uri="{9D8B030D-6E8A-4147-A177-3AD203B41FA5}">
                      <a16:colId xmlns:a16="http://schemas.microsoft.com/office/drawing/2014/main" val="405515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Parameter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Baku/</a:t>
                      </a:r>
                      <a:r>
                        <a:rPr lang="en-US" dirty="0" err="1" smtClean="0"/>
                        <a:t>Kisaran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Alat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7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Suhu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28–30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Termometer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alat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digital/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0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Kecerahan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id-ID" sz="1800" b="0" spc="-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Sechi</a:t>
                      </a:r>
                      <a:r>
                        <a:rPr lang="en-US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disk/</a:t>
                      </a:r>
                      <a:r>
                        <a:rPr lang="en-US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1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Salinitas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26-32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ppt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Refraktometer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6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4 m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Titrasi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 meter/</a:t>
                      </a:r>
                      <a:r>
                        <a:rPr lang="en-US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81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7,5-8,5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Lakmus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 meter/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96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Alkalinitas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100-150 m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g/l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(ppm)</a:t>
                      </a:r>
                      <a:endParaRPr lang="id-ID" sz="1800" b="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Titrasi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lapangan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Amoniak</a:t>
                      </a:r>
                      <a:r>
                        <a:rPr lang="en-US" dirty="0" smtClean="0"/>
                        <a:t> </a:t>
                      </a:r>
                      <a:r>
                        <a:rPr lang="id-ID" altLang="id-ID" sz="1800" b="1" dirty="0" smtClean="0"/>
                        <a:t>(</a:t>
                      </a:r>
                      <a:r>
                        <a:rPr lang="id-ID" sz="1800" b="1" dirty="0" smtClean="0">
                          <a:latin typeface="Arial Narrow" panose="020B0606020202030204" pitchFamily="34" charset="0"/>
                        </a:rPr>
                        <a:t>NH</a:t>
                      </a:r>
                      <a:r>
                        <a:rPr lang="id-ID" sz="1800" b="1" baseline="-25000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id-ID" altLang="id-ID" sz="1800" b="1" dirty="0" smtClean="0"/>
                        <a:t>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0,1</a:t>
                      </a:r>
                      <a:r>
                        <a:rPr lang="en-US" sz="1800" b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g/l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(ppm)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Spectrophotometer/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0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Hidrogen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Sulfida</a:t>
                      </a:r>
                      <a:r>
                        <a:rPr lang="en-US" dirty="0" smtClean="0"/>
                        <a:t> </a:t>
                      </a:r>
                      <a:r>
                        <a:rPr lang="id-ID" altLang="id-ID" sz="1800" b="1" dirty="0" smtClean="0"/>
                        <a:t>(</a:t>
                      </a:r>
                      <a:r>
                        <a:rPr lang="id-ID" sz="1800" b="1" dirty="0" smtClean="0">
                          <a:latin typeface="Arial Narrow" panose="020B0606020202030204" pitchFamily="34" charset="0"/>
                        </a:rPr>
                        <a:t>H</a:t>
                      </a:r>
                      <a:r>
                        <a:rPr lang="en-US" sz="1800" b="1" baseline="-25000" dirty="0" smtClean="0"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id-ID" altLang="id-ID" sz="1800" b="1" dirty="0" smtClean="0"/>
                        <a:t>S)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>
                          <a:effectLst/>
                          <a:latin typeface="Arial Narrow" panose="020B0606020202030204" pitchFamily="34" charset="0"/>
                        </a:rPr>
                        <a:t>≤ 0,01 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g/l</a:t>
                      </a:r>
                      <a:r>
                        <a:rPr lang="en-US" sz="1800" b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(ppm)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Spectrophotometer/</a:t>
                      </a:r>
                      <a:endParaRPr lang="id-ID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2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d-ID" sz="1800" b="0" dirty="0" smtClean="0"/>
                        <a:t>Total b</a:t>
                      </a:r>
                      <a:r>
                        <a:rPr lang="id-ID" altLang="id-ID" sz="1800" b="0" dirty="0" smtClean="0"/>
                        <a:t>akteri</a:t>
                      </a:r>
                      <a:endParaRPr lang="en-US" altLang="id-ID" sz="18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>
                          <a:effectLst/>
                          <a:latin typeface="Arial Narrow" panose="020B0606020202030204" pitchFamily="34" charset="0"/>
                        </a:rPr>
                        <a:t>≤ 103</a:t>
                      </a:r>
                      <a:r>
                        <a:rPr lang="id-ID" sz="1800" b="0" spc="105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id-ID" sz="1800" b="0" spc="-5" dirty="0" smtClean="0">
                          <a:effectLst/>
                          <a:latin typeface="Arial Narrow" panose="020B0606020202030204" pitchFamily="34" charset="0"/>
                        </a:rPr>
                        <a:t>c</a:t>
                      </a:r>
                      <a:r>
                        <a:rPr lang="id-ID" sz="1800" b="0" dirty="0" smtClean="0">
                          <a:effectLst/>
                          <a:latin typeface="Arial Narrow" panose="020B0606020202030204" pitchFamily="34" charset="0"/>
                        </a:rPr>
                        <a:t>fu/mL</a:t>
                      </a:r>
                      <a:endParaRPr lang="id-ID" sz="1800" b="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5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Plankton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Chlorophyt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, Di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id-ID" sz="1600" b="0" spc="5" dirty="0" smtClean="0">
                          <a:effectLst/>
                          <a:latin typeface="Arial Narrow" panose="020B0606020202030204" pitchFamily="34" charset="0"/>
                        </a:rPr>
                        <a:t>m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ae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:5</a:t>
                      </a:r>
                      <a:r>
                        <a:rPr lang="id-ID" sz="1600" b="0" spc="5" dirty="0" smtClean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90%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Dino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f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lag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l</a:t>
                      </a:r>
                      <a:r>
                        <a:rPr lang="id-ID" sz="1600" b="0" spc="5" dirty="0" smtClean="0">
                          <a:effectLst/>
                          <a:latin typeface="Arial Narrow" panose="020B0606020202030204" pitchFamily="34" charset="0"/>
                        </a:rPr>
                        <a:t>l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ta: 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&lt;</a:t>
                      </a:r>
                      <a:r>
                        <a:rPr lang="id-ID" sz="1600" b="0" spc="10" dirty="0" smtClean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id-ID" sz="1600" b="0" spc="5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BG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A&lt;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, Zooplan</a:t>
                      </a:r>
                      <a:r>
                        <a:rPr lang="id-ID" sz="1600" b="0" spc="-5" dirty="0" smtClean="0">
                          <a:effectLst/>
                          <a:latin typeface="Arial Narrow" panose="020B0606020202030204" pitchFamily="34" charset="0"/>
                        </a:rPr>
                        <a:t>k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ton &lt;</a:t>
                      </a:r>
                      <a:r>
                        <a:rPr lang="id-ID" sz="1600" b="0" spc="10" dirty="0" smtClean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id-ID" sz="1600" b="0" dirty="0" smtClean="0"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  <a:endParaRPr lang="id-ID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5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Virus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4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Warna</a:t>
                      </a:r>
                      <a:endParaRPr lang="id-ID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</a:t>
                      </a:r>
                      <a:endParaRPr lang="id-ID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Coklat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muda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hijau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daun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muda</a:t>
                      </a:r>
                      <a:endParaRPr lang="id-ID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722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613804"/>
      </p:ext>
    </p:extLst>
  </p:cSld>
  <p:clrMapOvr>
    <a:masterClrMapping/>
  </p:clrMapOvr>
  <p:transition spd="slow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9066" y="889447"/>
            <a:ext cx="10162916" cy="598159"/>
          </a:xfrm>
        </p:spPr>
        <p:txBody>
          <a:bodyPr>
            <a:normAutofit/>
          </a:bodyPr>
          <a:lstStyle/>
          <a:p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KUA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Lapangan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Laboratorium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Purworejo</a:t>
            </a:r>
            <a:r>
              <a:rPr lang="en-US" alt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2024</a:t>
            </a:r>
            <a:endParaRPr lang="en-US" altLang="id-ID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9212239" y="1173707"/>
            <a:ext cx="54591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0" name="Picture 9"/>
          <p:cNvPicPr/>
          <p:nvPr/>
        </p:nvPicPr>
        <p:blipFill rotWithShape="1">
          <a:blip r:embed="rId5"/>
          <a:srcRect l="1665" t="32077" r="7051" b="10909"/>
          <a:stretch/>
        </p:blipFill>
        <p:spPr bwMode="auto">
          <a:xfrm>
            <a:off x="6088109" y="1350730"/>
            <a:ext cx="5229225" cy="1836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/>
          <a:srcRect t="33556" r="41734" b="11175"/>
          <a:stretch/>
        </p:blipFill>
        <p:spPr bwMode="auto">
          <a:xfrm>
            <a:off x="932439" y="3002748"/>
            <a:ext cx="5113519" cy="1869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7"/>
          <a:srcRect t="28621" r="40069" b="11908"/>
          <a:stretch/>
        </p:blipFill>
        <p:spPr bwMode="auto">
          <a:xfrm>
            <a:off x="980665" y="4873107"/>
            <a:ext cx="5229066" cy="19157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/>
          <a:srcRect l="1665" t="32077" r="7051" b="10909"/>
          <a:stretch/>
        </p:blipFill>
        <p:spPr bwMode="auto">
          <a:xfrm>
            <a:off x="847369" y="1350731"/>
            <a:ext cx="5229225" cy="1836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32812" y="3725839"/>
            <a:ext cx="4899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 smtClean="0"/>
              <a:t>Pengamatan</a:t>
            </a:r>
            <a:r>
              <a:rPr lang="en-US" dirty="0" smtClean="0"/>
              <a:t> KUA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Dinas</a:t>
            </a:r>
            <a:r>
              <a:rPr lang="en-US" dirty="0" smtClean="0"/>
              <a:t> KKP </a:t>
            </a:r>
            <a:r>
              <a:rPr lang="en-US" dirty="0" err="1" smtClean="0"/>
              <a:t>setempat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Balai</a:t>
            </a:r>
            <a:r>
              <a:rPr lang="en-US" dirty="0" smtClean="0"/>
              <a:t> </a:t>
            </a:r>
            <a:r>
              <a:rPr lang="en-US" dirty="0" err="1" smtClean="0"/>
              <a:t>setempat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Swasta</a:t>
            </a:r>
            <a:r>
              <a:rPr lang="en-US" dirty="0" smtClean="0"/>
              <a:t>: 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11926779"/>
      </p:ext>
    </p:extLst>
  </p:cSld>
  <p:clrMapOvr>
    <a:masterClrMapping/>
  </p:clrMapOvr>
  <p:transition spd="slow"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6111" y="1244287"/>
            <a:ext cx="9617005" cy="775581"/>
          </a:xfrm>
        </p:spPr>
        <p:txBody>
          <a:bodyPr>
            <a:normAutofit/>
          </a:bodyPr>
          <a:lstStyle/>
          <a:p>
            <a:r>
              <a:rPr lang="en-US" altLang="id-ID" sz="3200" b="1" dirty="0" smtClean="0">
                <a:solidFill>
                  <a:srgbClr val="002060"/>
                </a:solidFill>
              </a:rPr>
              <a:t>1.</a:t>
            </a:r>
            <a:r>
              <a:rPr lang="id-ID" altLang="id-ID" sz="3200" b="1" dirty="0" smtClean="0">
                <a:solidFill>
                  <a:srgbClr val="002060"/>
                </a:solidFill>
              </a:rPr>
              <a:t>Suhu </a:t>
            </a:r>
            <a:r>
              <a:rPr lang="id-ID" altLang="id-ID" sz="3200" b="1" dirty="0">
                <a:solidFill>
                  <a:srgbClr val="002060"/>
                </a:solidFill>
              </a:rPr>
              <a:t>Air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707528" y="2047165"/>
            <a:ext cx="10429046" cy="435363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err="1" smtClean="0"/>
              <a:t>Suhu</a:t>
            </a:r>
            <a:r>
              <a:rPr lang="en-US" sz="2800" dirty="0" smtClean="0"/>
              <a:t> </a:t>
            </a:r>
            <a:r>
              <a:rPr lang="en-US" sz="2800" dirty="0" err="1" smtClean="0"/>
              <a:t>berpengaruh</a:t>
            </a:r>
            <a:r>
              <a:rPr lang="en-US" sz="2800" dirty="0" smtClean="0"/>
              <a:t> </a:t>
            </a:r>
            <a:r>
              <a:rPr lang="id-ID" sz="2800" dirty="0" smtClean="0"/>
              <a:t>kenaikan </a:t>
            </a:r>
            <a:r>
              <a:rPr lang="id-ID" sz="2800" dirty="0"/>
              <a:t>tingkat respon nafsu makan udang, laju metabolisme, dan repirasi udang. </a:t>
            </a: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id-ID" altLang="id-ID" sz="2800" dirty="0" smtClean="0"/>
              <a:t>Suhu </a:t>
            </a:r>
            <a:r>
              <a:rPr lang="id-ID" altLang="id-ID" sz="2800" dirty="0"/>
              <a:t>air optimal di tambak 28  -  </a:t>
            </a:r>
            <a:r>
              <a:rPr lang="id-ID" altLang="id-ID" sz="2800" dirty="0" smtClean="0"/>
              <a:t>32</a:t>
            </a:r>
            <a:r>
              <a:rPr lang="en-US" altLang="id-ID" sz="2800" dirty="0" smtClean="0"/>
              <a:t> </a:t>
            </a:r>
            <a:r>
              <a:rPr lang="id-ID" altLang="id-ID" sz="2800" baseline="30000" dirty="0" smtClean="0"/>
              <a:t>o</a:t>
            </a:r>
            <a:r>
              <a:rPr lang="id-ID" altLang="id-ID" sz="2800" dirty="0" smtClean="0"/>
              <a:t>C</a:t>
            </a:r>
            <a:r>
              <a:rPr lang="en-US" altLang="id-ID" sz="2800" dirty="0" smtClean="0"/>
              <a:t>, Batas </a:t>
            </a:r>
            <a:r>
              <a:rPr lang="en-US" altLang="id-ID" sz="2800" dirty="0" err="1" smtClean="0"/>
              <a:t>suhu</a:t>
            </a:r>
            <a:r>
              <a:rPr lang="en-US" altLang="id-ID" sz="2800" dirty="0" smtClean="0"/>
              <a:t> </a:t>
            </a:r>
            <a:r>
              <a:rPr lang="en-US" altLang="id-ID" sz="2800" dirty="0" err="1" smtClean="0"/>
              <a:t>bawah</a:t>
            </a:r>
            <a:r>
              <a:rPr lang="en-US" altLang="id-ID" sz="2800" dirty="0" smtClean="0"/>
              <a:t> </a:t>
            </a:r>
            <a:r>
              <a:rPr lang="id-ID" sz="2800" dirty="0"/>
              <a:t>15 </a:t>
            </a:r>
            <a:r>
              <a:rPr lang="id-ID" sz="2800" baseline="30000" dirty="0" smtClean="0"/>
              <a:t>o</a:t>
            </a:r>
            <a:r>
              <a:rPr lang="id-ID" sz="2800" dirty="0" smtClean="0"/>
              <a:t>C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suhu</a:t>
            </a:r>
            <a:r>
              <a:rPr lang="en-US" sz="2800" dirty="0" smtClean="0"/>
              <a:t> </a:t>
            </a:r>
            <a:r>
              <a:rPr lang="en-US" sz="2800" dirty="0" err="1" smtClean="0"/>
              <a:t>atas</a:t>
            </a:r>
            <a:r>
              <a:rPr lang="en-US" sz="2800" dirty="0" smtClean="0"/>
              <a:t> 35 </a:t>
            </a:r>
            <a:r>
              <a:rPr lang="id-ID" altLang="id-ID" sz="2800" baseline="30000" dirty="0"/>
              <a:t>o</a:t>
            </a:r>
            <a:r>
              <a:rPr lang="id-ID" altLang="id-ID" sz="2800" dirty="0"/>
              <a:t>C</a:t>
            </a:r>
          </a:p>
          <a:p>
            <a:pPr>
              <a:lnSpc>
                <a:spcPct val="80000"/>
              </a:lnSpc>
            </a:pPr>
            <a:r>
              <a:rPr lang="id-ID" altLang="id-ID" sz="2800" dirty="0" smtClean="0"/>
              <a:t>Suhu </a:t>
            </a:r>
            <a:r>
              <a:rPr lang="id-ID" altLang="id-ID" sz="2800" dirty="0"/>
              <a:t>air </a:t>
            </a:r>
            <a:r>
              <a:rPr lang="en-US" altLang="id-ID" sz="2800" dirty="0"/>
              <a:t>&gt;</a:t>
            </a:r>
            <a:r>
              <a:rPr lang="id-ID" altLang="id-ID" sz="2800" dirty="0" smtClean="0"/>
              <a:t> 32</a:t>
            </a:r>
            <a:r>
              <a:rPr lang="en-US" altLang="id-ID" sz="2800" dirty="0" smtClean="0"/>
              <a:t> </a:t>
            </a:r>
            <a:r>
              <a:rPr lang="id-ID" altLang="id-ID" sz="2800" baseline="30000" dirty="0" smtClean="0"/>
              <a:t>o</a:t>
            </a:r>
            <a:r>
              <a:rPr lang="id-ID" altLang="id-ID" sz="2800" dirty="0" smtClean="0"/>
              <a:t>C </a:t>
            </a:r>
            <a:r>
              <a:rPr lang="id-ID" altLang="id-ID" sz="2800" dirty="0"/>
              <a:t>metabolisme </a:t>
            </a:r>
            <a:r>
              <a:rPr lang="id-ID" altLang="id-ID" sz="2800" dirty="0" smtClean="0"/>
              <a:t>udang </a:t>
            </a:r>
            <a:r>
              <a:rPr lang="id-ID" altLang="id-ID" sz="2800" dirty="0"/>
              <a:t>meningkat </a:t>
            </a:r>
            <a:r>
              <a:rPr lang="id-ID" altLang="id-ID" sz="2800" i="1" dirty="0"/>
              <a:t>artinya</a:t>
            </a:r>
            <a:r>
              <a:rPr lang="id-ID" altLang="id-ID" sz="2800" dirty="0"/>
              <a:t> kebutuhan oksigen akan meningkat </a:t>
            </a:r>
            <a:r>
              <a:rPr lang="id-ID" altLang="id-ID" sz="2800" i="1" dirty="0"/>
              <a:t>akhirnya</a:t>
            </a:r>
            <a:r>
              <a:rPr lang="id-ID" altLang="id-ID" sz="2800" dirty="0"/>
              <a:t> udang kekurangan </a:t>
            </a:r>
            <a:r>
              <a:rPr lang="id-ID" altLang="id-ID" sz="2800" dirty="0" smtClean="0"/>
              <a:t>oksigen</a:t>
            </a:r>
            <a:r>
              <a:rPr lang="en-US" altLang="id-ID" sz="2800" dirty="0" smtClean="0"/>
              <a:t>, </a:t>
            </a:r>
            <a:r>
              <a:rPr lang="id-ID" altLang="id-ID" sz="2800" i="1" dirty="0" smtClean="0"/>
              <a:t>selanjutnya</a:t>
            </a:r>
            <a:r>
              <a:rPr lang="id-ID" altLang="id-ID" sz="2800" dirty="0" smtClean="0"/>
              <a:t> </a:t>
            </a:r>
            <a:r>
              <a:rPr lang="id-ID" altLang="id-ID" sz="2800" dirty="0"/>
              <a:t>udang stress dan mati</a:t>
            </a:r>
            <a:endParaRPr lang="en-US" altLang="id-ID" sz="2800" dirty="0"/>
          </a:p>
          <a:p>
            <a:pPr>
              <a:lnSpc>
                <a:spcPct val="80000"/>
              </a:lnSpc>
            </a:pPr>
            <a:r>
              <a:rPr lang="id-ID" altLang="id-ID" sz="2800" dirty="0"/>
              <a:t>Suhu air </a:t>
            </a:r>
            <a:r>
              <a:rPr lang="en-US" altLang="id-ID" sz="2800" dirty="0"/>
              <a:t>&lt;</a:t>
            </a:r>
            <a:r>
              <a:rPr lang="id-ID" altLang="id-ID" sz="2800" dirty="0" smtClean="0"/>
              <a:t> 28</a:t>
            </a:r>
            <a:r>
              <a:rPr lang="en-US" altLang="id-ID" sz="2800" dirty="0" smtClean="0"/>
              <a:t> </a:t>
            </a:r>
            <a:r>
              <a:rPr lang="id-ID" altLang="id-ID" sz="2800" baseline="30000" dirty="0" smtClean="0"/>
              <a:t>o</a:t>
            </a:r>
            <a:r>
              <a:rPr lang="id-ID" altLang="id-ID" sz="2800" dirty="0" smtClean="0"/>
              <a:t>C udang </a:t>
            </a:r>
            <a:r>
              <a:rPr lang="id-ID" altLang="id-ID" sz="2800" dirty="0"/>
              <a:t>akan malas bergerak dan kaku </a:t>
            </a:r>
            <a:r>
              <a:rPr lang="id-ID" altLang="id-ID" sz="2800" dirty="0" smtClean="0"/>
              <a:t>dan </a:t>
            </a:r>
            <a:r>
              <a:rPr lang="id-ID" altLang="id-ID" sz="2800" dirty="0"/>
              <a:t>nafsu makan udang kurang </a:t>
            </a:r>
            <a:r>
              <a:rPr lang="id-ID" altLang="id-ID" sz="2800" i="1" dirty="0"/>
              <a:t>akhirnya</a:t>
            </a:r>
            <a:r>
              <a:rPr lang="id-ID" altLang="id-ID" sz="2800" dirty="0"/>
              <a:t> pertumbuhan udang lambat</a:t>
            </a:r>
          </a:p>
        </p:txBody>
      </p:sp>
      <p:sp>
        <p:nvSpPr>
          <p:cNvPr id="4" name="Freeform 3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84175100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Freeform 4"/>
          <p:cNvSpPr>
            <a:spLocks/>
          </p:cNvSpPr>
          <p:nvPr/>
        </p:nvSpPr>
        <p:spPr bwMode="auto">
          <a:xfrm>
            <a:off x="1290851" y="3637128"/>
            <a:ext cx="7162800" cy="254000"/>
          </a:xfrm>
          <a:custGeom>
            <a:avLst/>
            <a:gdLst>
              <a:gd name="T0" fmla="*/ 0 w 3840"/>
              <a:gd name="T1" fmla="*/ 8 h 112"/>
              <a:gd name="T2" fmla="*/ 144 w 3840"/>
              <a:gd name="T3" fmla="*/ 104 h 112"/>
              <a:gd name="T4" fmla="*/ 240 w 3840"/>
              <a:gd name="T5" fmla="*/ 8 h 112"/>
              <a:gd name="T6" fmla="*/ 384 w 3840"/>
              <a:gd name="T7" fmla="*/ 104 h 112"/>
              <a:gd name="T8" fmla="*/ 528 w 3840"/>
              <a:gd name="T9" fmla="*/ 8 h 112"/>
              <a:gd name="T10" fmla="*/ 672 w 3840"/>
              <a:gd name="T11" fmla="*/ 104 h 112"/>
              <a:gd name="T12" fmla="*/ 816 w 3840"/>
              <a:gd name="T13" fmla="*/ 8 h 112"/>
              <a:gd name="T14" fmla="*/ 960 w 3840"/>
              <a:gd name="T15" fmla="*/ 56 h 112"/>
              <a:gd name="T16" fmla="*/ 1104 w 3840"/>
              <a:gd name="T17" fmla="*/ 8 h 112"/>
              <a:gd name="T18" fmla="*/ 1200 w 3840"/>
              <a:gd name="T19" fmla="*/ 104 h 112"/>
              <a:gd name="T20" fmla="*/ 1344 w 3840"/>
              <a:gd name="T21" fmla="*/ 8 h 112"/>
              <a:gd name="T22" fmla="*/ 1488 w 3840"/>
              <a:gd name="T23" fmla="*/ 104 h 112"/>
              <a:gd name="T24" fmla="*/ 1632 w 3840"/>
              <a:gd name="T25" fmla="*/ 56 h 112"/>
              <a:gd name="T26" fmla="*/ 1776 w 3840"/>
              <a:gd name="T27" fmla="*/ 104 h 112"/>
              <a:gd name="T28" fmla="*/ 1920 w 3840"/>
              <a:gd name="T29" fmla="*/ 56 h 112"/>
              <a:gd name="T30" fmla="*/ 2160 w 3840"/>
              <a:gd name="T31" fmla="*/ 104 h 112"/>
              <a:gd name="T32" fmla="*/ 2448 w 3840"/>
              <a:gd name="T33" fmla="*/ 56 h 112"/>
              <a:gd name="T34" fmla="*/ 2592 w 3840"/>
              <a:gd name="T35" fmla="*/ 104 h 112"/>
              <a:gd name="T36" fmla="*/ 2736 w 3840"/>
              <a:gd name="T37" fmla="*/ 56 h 112"/>
              <a:gd name="T38" fmla="*/ 3024 w 3840"/>
              <a:gd name="T39" fmla="*/ 104 h 112"/>
              <a:gd name="T40" fmla="*/ 3312 w 3840"/>
              <a:gd name="T41" fmla="*/ 8 h 112"/>
              <a:gd name="T42" fmla="*/ 3456 w 3840"/>
              <a:gd name="T43" fmla="*/ 56 h 112"/>
              <a:gd name="T44" fmla="*/ 3744 w 3840"/>
              <a:gd name="T45" fmla="*/ 56 h 112"/>
              <a:gd name="T46" fmla="*/ 3840 w 3840"/>
              <a:gd name="T47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40" h="112">
                <a:moveTo>
                  <a:pt x="0" y="8"/>
                </a:moveTo>
                <a:cubicBezTo>
                  <a:pt x="52" y="56"/>
                  <a:pt x="104" y="104"/>
                  <a:pt x="144" y="104"/>
                </a:cubicBezTo>
                <a:cubicBezTo>
                  <a:pt x="184" y="104"/>
                  <a:pt x="200" y="8"/>
                  <a:pt x="240" y="8"/>
                </a:cubicBezTo>
                <a:cubicBezTo>
                  <a:pt x="280" y="8"/>
                  <a:pt x="336" y="104"/>
                  <a:pt x="384" y="104"/>
                </a:cubicBezTo>
                <a:cubicBezTo>
                  <a:pt x="432" y="104"/>
                  <a:pt x="480" y="8"/>
                  <a:pt x="528" y="8"/>
                </a:cubicBezTo>
                <a:cubicBezTo>
                  <a:pt x="576" y="8"/>
                  <a:pt x="624" y="104"/>
                  <a:pt x="672" y="104"/>
                </a:cubicBezTo>
                <a:cubicBezTo>
                  <a:pt x="720" y="104"/>
                  <a:pt x="768" y="16"/>
                  <a:pt x="816" y="8"/>
                </a:cubicBezTo>
                <a:cubicBezTo>
                  <a:pt x="864" y="0"/>
                  <a:pt x="912" y="56"/>
                  <a:pt x="960" y="56"/>
                </a:cubicBezTo>
                <a:cubicBezTo>
                  <a:pt x="1008" y="56"/>
                  <a:pt x="1064" y="0"/>
                  <a:pt x="1104" y="8"/>
                </a:cubicBezTo>
                <a:cubicBezTo>
                  <a:pt x="1144" y="16"/>
                  <a:pt x="1160" y="104"/>
                  <a:pt x="1200" y="104"/>
                </a:cubicBezTo>
                <a:cubicBezTo>
                  <a:pt x="1240" y="104"/>
                  <a:pt x="1296" y="8"/>
                  <a:pt x="1344" y="8"/>
                </a:cubicBezTo>
                <a:cubicBezTo>
                  <a:pt x="1392" y="8"/>
                  <a:pt x="1440" y="96"/>
                  <a:pt x="1488" y="104"/>
                </a:cubicBezTo>
                <a:cubicBezTo>
                  <a:pt x="1536" y="112"/>
                  <a:pt x="1584" y="56"/>
                  <a:pt x="1632" y="56"/>
                </a:cubicBezTo>
                <a:cubicBezTo>
                  <a:pt x="1680" y="56"/>
                  <a:pt x="1728" y="104"/>
                  <a:pt x="1776" y="104"/>
                </a:cubicBezTo>
                <a:cubicBezTo>
                  <a:pt x="1824" y="104"/>
                  <a:pt x="1856" y="56"/>
                  <a:pt x="1920" y="56"/>
                </a:cubicBezTo>
                <a:cubicBezTo>
                  <a:pt x="1984" y="56"/>
                  <a:pt x="2072" y="104"/>
                  <a:pt x="2160" y="104"/>
                </a:cubicBezTo>
                <a:cubicBezTo>
                  <a:pt x="2248" y="104"/>
                  <a:pt x="2376" y="56"/>
                  <a:pt x="2448" y="56"/>
                </a:cubicBezTo>
                <a:cubicBezTo>
                  <a:pt x="2520" y="56"/>
                  <a:pt x="2544" y="104"/>
                  <a:pt x="2592" y="104"/>
                </a:cubicBezTo>
                <a:cubicBezTo>
                  <a:pt x="2640" y="104"/>
                  <a:pt x="2664" y="56"/>
                  <a:pt x="2736" y="56"/>
                </a:cubicBezTo>
                <a:cubicBezTo>
                  <a:pt x="2808" y="56"/>
                  <a:pt x="2928" y="112"/>
                  <a:pt x="3024" y="104"/>
                </a:cubicBezTo>
                <a:cubicBezTo>
                  <a:pt x="3120" y="96"/>
                  <a:pt x="3240" y="16"/>
                  <a:pt x="3312" y="8"/>
                </a:cubicBezTo>
                <a:cubicBezTo>
                  <a:pt x="3384" y="0"/>
                  <a:pt x="3384" y="48"/>
                  <a:pt x="3456" y="56"/>
                </a:cubicBezTo>
                <a:cubicBezTo>
                  <a:pt x="3528" y="64"/>
                  <a:pt x="3680" y="56"/>
                  <a:pt x="3744" y="56"/>
                </a:cubicBezTo>
                <a:cubicBezTo>
                  <a:pt x="3808" y="56"/>
                  <a:pt x="3824" y="56"/>
                  <a:pt x="3840" y="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5301" name="Freeform 5"/>
          <p:cNvSpPr>
            <a:spLocks/>
          </p:cNvSpPr>
          <p:nvPr/>
        </p:nvSpPr>
        <p:spPr bwMode="auto">
          <a:xfrm>
            <a:off x="1138451" y="3179928"/>
            <a:ext cx="7848600" cy="2476500"/>
          </a:xfrm>
          <a:custGeom>
            <a:avLst/>
            <a:gdLst>
              <a:gd name="T0" fmla="*/ 0 w 4224"/>
              <a:gd name="T1" fmla="*/ 0 h 1176"/>
              <a:gd name="T2" fmla="*/ 192 w 4224"/>
              <a:gd name="T3" fmla="*/ 672 h 1176"/>
              <a:gd name="T4" fmla="*/ 480 w 4224"/>
              <a:gd name="T5" fmla="*/ 1104 h 1176"/>
              <a:gd name="T6" fmla="*/ 720 w 4224"/>
              <a:gd name="T7" fmla="*/ 1104 h 1176"/>
              <a:gd name="T8" fmla="*/ 3408 w 4224"/>
              <a:gd name="T9" fmla="*/ 1104 h 1176"/>
              <a:gd name="T10" fmla="*/ 3792 w 4224"/>
              <a:gd name="T11" fmla="*/ 864 h 1176"/>
              <a:gd name="T12" fmla="*/ 4224 w 4224"/>
              <a:gd name="T13" fmla="*/ 19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4" h="1176">
                <a:moveTo>
                  <a:pt x="0" y="0"/>
                </a:moveTo>
                <a:cubicBezTo>
                  <a:pt x="56" y="244"/>
                  <a:pt x="112" y="488"/>
                  <a:pt x="192" y="672"/>
                </a:cubicBezTo>
                <a:cubicBezTo>
                  <a:pt x="272" y="856"/>
                  <a:pt x="392" y="1032"/>
                  <a:pt x="480" y="1104"/>
                </a:cubicBezTo>
                <a:cubicBezTo>
                  <a:pt x="568" y="1176"/>
                  <a:pt x="232" y="1104"/>
                  <a:pt x="720" y="1104"/>
                </a:cubicBezTo>
                <a:cubicBezTo>
                  <a:pt x="1208" y="1104"/>
                  <a:pt x="2896" y="1144"/>
                  <a:pt x="3408" y="1104"/>
                </a:cubicBezTo>
                <a:cubicBezTo>
                  <a:pt x="3920" y="1064"/>
                  <a:pt x="3656" y="1016"/>
                  <a:pt x="3792" y="864"/>
                </a:cubicBezTo>
                <a:cubicBezTo>
                  <a:pt x="3928" y="712"/>
                  <a:pt x="4152" y="312"/>
                  <a:pt x="422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478508" y="4246728"/>
            <a:ext cx="632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id-ID" sz="2400" dirty="0">
                <a:latin typeface="Arial" panose="020B0604020202020204" pitchFamily="34" charset="0"/>
              </a:rPr>
              <a:t> </a:t>
            </a:r>
            <a:r>
              <a:rPr lang="id-ID" altLang="id-ID" sz="2400" b="1" dirty="0">
                <a:solidFill>
                  <a:srgbClr val="FFFF00"/>
                </a:solidFill>
                <a:latin typeface="Arial" panose="020B0604020202020204" pitchFamily="34" charset="0"/>
              </a:rPr>
              <a:t>Perbedaan 2</a:t>
            </a:r>
            <a:r>
              <a:rPr lang="id-ID" altLang="id-ID" sz="2400" b="1" baseline="30000" dirty="0">
                <a:solidFill>
                  <a:srgbClr val="FFFF00"/>
                </a:solidFill>
                <a:latin typeface="Arial" panose="020B0604020202020204" pitchFamily="34" charset="0"/>
              </a:rPr>
              <a:t>o</a:t>
            </a:r>
            <a:r>
              <a:rPr lang="id-ID" altLang="id-ID" sz="2400" b="1" dirty="0">
                <a:solidFill>
                  <a:srgbClr val="FFFF00"/>
                </a:solidFill>
                <a:latin typeface="Arial" panose="020B0604020202020204" pitchFamily="34" charset="0"/>
              </a:rPr>
              <a:t>C antara atas dan bawah</a:t>
            </a:r>
            <a:r>
              <a:rPr lang="id-ID" altLang="id-ID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2580565" y="5923128"/>
            <a:ext cx="6919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id-ID" altLang="id-ID" sz="2400" b="1">
                <a:solidFill>
                  <a:srgbClr val="FFFF00"/>
                </a:solidFill>
                <a:latin typeface="Arial" panose="020B0604020202020204" pitchFamily="34" charset="0"/>
              </a:rPr>
              <a:t>Udang stress dan pertumbuhan udang lambat</a:t>
            </a:r>
            <a:r>
              <a:rPr lang="en-US" altLang="id-ID" sz="2400" b="1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 flipV="1">
            <a:off x="3348251" y="378952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>
            <a:off x="3348251" y="478012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5306" name="AutoShape 10"/>
          <p:cNvSpPr>
            <a:spLocks noChangeArrowheads="1"/>
          </p:cNvSpPr>
          <p:nvPr/>
        </p:nvSpPr>
        <p:spPr bwMode="auto">
          <a:xfrm>
            <a:off x="7228764" y="3484728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 rot="15665896" flipH="1">
            <a:off x="7271627" y="3975266"/>
            <a:ext cx="441325" cy="222250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08" name="AutoShape 12"/>
          <p:cNvSpPr>
            <a:spLocks noChangeArrowheads="1"/>
          </p:cNvSpPr>
          <p:nvPr/>
        </p:nvSpPr>
        <p:spPr bwMode="auto">
          <a:xfrm rot="3060080" flipH="1">
            <a:off x="7043027" y="3213266"/>
            <a:ext cx="441325" cy="222250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09" name="AutoShape 13"/>
          <p:cNvSpPr>
            <a:spLocks noChangeArrowheads="1"/>
          </p:cNvSpPr>
          <p:nvPr/>
        </p:nvSpPr>
        <p:spPr bwMode="auto">
          <a:xfrm rot="79241" flipH="1">
            <a:off x="6695364" y="3408528"/>
            <a:ext cx="528638" cy="293688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10" name="AutoShape 14"/>
          <p:cNvSpPr>
            <a:spLocks noChangeArrowheads="1"/>
          </p:cNvSpPr>
          <p:nvPr/>
        </p:nvSpPr>
        <p:spPr bwMode="auto">
          <a:xfrm rot="18091461" flipH="1">
            <a:off x="6890627" y="3899066"/>
            <a:ext cx="441325" cy="222250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11" name="AutoShape 15"/>
          <p:cNvSpPr>
            <a:spLocks noChangeArrowheads="1"/>
          </p:cNvSpPr>
          <p:nvPr/>
        </p:nvSpPr>
        <p:spPr bwMode="auto">
          <a:xfrm rot="6866177" flipH="1">
            <a:off x="7500227" y="3213266"/>
            <a:ext cx="441325" cy="222250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12" name="AutoShape 16"/>
          <p:cNvSpPr>
            <a:spLocks noChangeArrowheads="1"/>
          </p:cNvSpPr>
          <p:nvPr/>
        </p:nvSpPr>
        <p:spPr bwMode="auto">
          <a:xfrm rot="9172457" flipH="1">
            <a:off x="7705301" y="3560928"/>
            <a:ext cx="517525" cy="304800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873458" y="1322787"/>
            <a:ext cx="102358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id-ID" sz="2400" b="1" dirty="0" err="1" smtClean="0">
                <a:latin typeface="Arial" panose="020B0604020202020204" pitchFamily="34" charset="0"/>
              </a:rPr>
              <a:t>Stratifikasi</a:t>
            </a:r>
            <a:r>
              <a:rPr lang="en-US" altLang="id-ID" sz="2400" b="1" dirty="0" smtClean="0">
                <a:latin typeface="Arial" panose="020B0604020202020204" pitchFamily="34" charset="0"/>
              </a:rPr>
              <a:t> </a:t>
            </a:r>
            <a:r>
              <a:rPr lang="en-US" altLang="id-ID" sz="2400" b="1" dirty="0" err="1" smtClean="0">
                <a:latin typeface="Arial" panose="020B0604020202020204" pitchFamily="34" charset="0"/>
              </a:rPr>
              <a:t>suhu</a:t>
            </a:r>
            <a:r>
              <a:rPr lang="en-US" altLang="id-ID" sz="2400" b="1" dirty="0" smtClean="0">
                <a:latin typeface="Arial" panose="020B0604020202020204" pitchFamily="34" charset="0"/>
              </a:rPr>
              <a:t> &gt; </a:t>
            </a:r>
            <a:r>
              <a:rPr lang="id-ID" altLang="id-ID" sz="2400" b="1" dirty="0" smtClean="0">
                <a:latin typeface="Arial" panose="020B0604020202020204" pitchFamily="34" charset="0"/>
              </a:rPr>
              <a:t>2</a:t>
            </a:r>
            <a:r>
              <a:rPr lang="id-ID" altLang="id-ID" sz="2400" b="1" baseline="30000" dirty="0" smtClean="0">
                <a:latin typeface="Arial" panose="020B0604020202020204" pitchFamily="34" charset="0"/>
              </a:rPr>
              <a:t>o</a:t>
            </a:r>
            <a:r>
              <a:rPr lang="id-ID" altLang="id-ID" sz="2400" b="1" dirty="0" smtClean="0">
                <a:latin typeface="Arial" panose="020B0604020202020204" pitchFamily="34" charset="0"/>
              </a:rPr>
              <a:t>C </a:t>
            </a:r>
            <a:r>
              <a:rPr lang="en-US" altLang="id-ID" sz="2400" b="1" dirty="0" err="1" smtClean="0">
                <a:latin typeface="Arial" panose="020B0604020202020204" pitchFamily="34" charset="0"/>
              </a:rPr>
              <a:t>perlu</a:t>
            </a:r>
            <a:r>
              <a:rPr lang="id-ID" altLang="id-ID" sz="2400" b="1" dirty="0" smtClean="0">
                <a:latin typeface="Arial" panose="020B0604020202020204" pitchFamily="34" charset="0"/>
              </a:rPr>
              <a:t> </a:t>
            </a:r>
            <a:r>
              <a:rPr lang="id-ID" altLang="id-ID" sz="2400" b="1" dirty="0">
                <a:latin typeface="Arial" panose="020B0604020202020204" pitchFamily="34" charset="0"/>
              </a:rPr>
              <a:t>dilakukan pengadukan </a:t>
            </a:r>
            <a:r>
              <a:rPr lang="en-US" altLang="id-ID" sz="2400" b="1" dirty="0" smtClean="0">
                <a:latin typeface="Arial" panose="020B0604020202020204" pitchFamily="34" charset="0"/>
              </a:rPr>
              <a:t>air </a:t>
            </a:r>
            <a:r>
              <a:rPr lang="id-ID" altLang="id-ID" sz="2400" b="1" dirty="0" smtClean="0">
                <a:latin typeface="Arial" panose="020B0604020202020204" pitchFamily="34" charset="0"/>
              </a:rPr>
              <a:t>dengan</a:t>
            </a:r>
            <a:r>
              <a:rPr lang="en-US" altLang="id-ID" sz="2400" b="1" dirty="0" smtClean="0">
                <a:latin typeface="Arial" panose="020B0604020202020204" pitchFamily="34" charset="0"/>
              </a:rPr>
              <a:t> </a:t>
            </a:r>
            <a:r>
              <a:rPr lang="id-ID" altLang="id-ID" sz="2400" b="1" dirty="0" smtClean="0">
                <a:latin typeface="Arial" panose="020B0604020202020204" pitchFamily="34" charset="0"/>
              </a:rPr>
              <a:t>kincir </a:t>
            </a:r>
            <a:endParaRPr lang="id-ID" altLang="id-ID" sz="2400" b="1" dirty="0">
              <a:latin typeface="Arial" panose="020B0604020202020204" pitchFamily="34" charset="0"/>
            </a:endParaRPr>
          </a:p>
        </p:txBody>
      </p:sp>
      <p:sp>
        <p:nvSpPr>
          <p:cNvPr id="55314" name="Rectangle 18"/>
          <p:cNvSpPr>
            <a:spLocks noChangeArrowheads="1"/>
          </p:cNvSpPr>
          <p:nvPr/>
        </p:nvSpPr>
        <p:spPr bwMode="auto">
          <a:xfrm>
            <a:off x="4034051" y="5040478"/>
            <a:ext cx="1011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id-ID" altLang="id-ID" sz="2400" b="1">
                <a:solidFill>
                  <a:srgbClr val="FFFF00"/>
                </a:solidFill>
                <a:latin typeface="Arial" panose="020B0604020202020204" pitchFamily="34" charset="0"/>
              </a:rPr>
              <a:t>Maka</a:t>
            </a:r>
            <a:r>
              <a:rPr lang="id-ID" altLang="id-ID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5315" name="Rectangle 19"/>
          <p:cNvSpPr>
            <a:spLocks noChangeArrowheads="1"/>
          </p:cNvSpPr>
          <p:nvPr/>
        </p:nvSpPr>
        <p:spPr bwMode="auto">
          <a:xfrm>
            <a:off x="8371764" y="2570328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d-ID" altLang="id-ID" sz="2400" b="1">
                <a:solidFill>
                  <a:srgbClr val="FFFF00"/>
                </a:solidFill>
                <a:latin typeface="Arial" panose="020B0604020202020204" pitchFamily="34" charset="0"/>
              </a:rPr>
              <a:t>Kincir</a:t>
            </a:r>
          </a:p>
        </p:txBody>
      </p:sp>
      <p:sp>
        <p:nvSpPr>
          <p:cNvPr id="55316" name="Line 20"/>
          <p:cNvSpPr>
            <a:spLocks noChangeShapeType="1"/>
          </p:cNvSpPr>
          <p:nvPr/>
        </p:nvSpPr>
        <p:spPr bwMode="auto">
          <a:xfrm flipH="1">
            <a:off x="8143164" y="3103728"/>
            <a:ext cx="6858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9" name="Freeform 18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0" name="Freeform 19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0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69322095"/>
      </p:ext>
    </p:extLst>
  </p:cSld>
  <p:clrMapOvr>
    <a:masterClrMapping/>
  </p:clrMapOvr>
  <p:transition spd="slow"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203278" y="5005363"/>
            <a:ext cx="800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id-ID" altLang="id-ID" sz="3600">
              <a:latin typeface="Arial" panose="020B0604020202020204" pitchFamily="34" charset="0"/>
            </a:endParaRPr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1431878" y="5249838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6080078" y="60880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4843" name="Freeform 27"/>
          <p:cNvSpPr>
            <a:spLocks/>
          </p:cNvSpPr>
          <p:nvPr/>
        </p:nvSpPr>
        <p:spPr bwMode="auto">
          <a:xfrm>
            <a:off x="6308678" y="5326038"/>
            <a:ext cx="762000" cy="330200"/>
          </a:xfrm>
          <a:custGeom>
            <a:avLst/>
            <a:gdLst>
              <a:gd name="T0" fmla="*/ 480 w 480"/>
              <a:gd name="T1" fmla="*/ 0 h 208"/>
              <a:gd name="T2" fmla="*/ 432 w 480"/>
              <a:gd name="T3" fmla="*/ 96 h 208"/>
              <a:gd name="T4" fmla="*/ 336 w 480"/>
              <a:gd name="T5" fmla="*/ 192 h 208"/>
              <a:gd name="T6" fmla="*/ 240 w 480"/>
              <a:gd name="T7" fmla="*/ 192 h 208"/>
              <a:gd name="T8" fmla="*/ 96 w 480"/>
              <a:gd name="T9" fmla="*/ 144 h 208"/>
              <a:gd name="T10" fmla="*/ 0 w 480"/>
              <a:gd name="T11" fmla="*/ 9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0" h="208">
                <a:moveTo>
                  <a:pt x="480" y="0"/>
                </a:moveTo>
                <a:cubicBezTo>
                  <a:pt x="468" y="32"/>
                  <a:pt x="456" y="64"/>
                  <a:pt x="432" y="96"/>
                </a:cubicBezTo>
                <a:cubicBezTo>
                  <a:pt x="408" y="128"/>
                  <a:pt x="368" y="176"/>
                  <a:pt x="336" y="192"/>
                </a:cubicBezTo>
                <a:cubicBezTo>
                  <a:pt x="304" y="208"/>
                  <a:pt x="280" y="200"/>
                  <a:pt x="240" y="192"/>
                </a:cubicBezTo>
                <a:cubicBezTo>
                  <a:pt x="200" y="184"/>
                  <a:pt x="136" y="160"/>
                  <a:pt x="96" y="144"/>
                </a:cubicBezTo>
                <a:cubicBezTo>
                  <a:pt x="56" y="128"/>
                  <a:pt x="24" y="112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1355679" y="2623781"/>
            <a:ext cx="7974013" cy="4117975"/>
            <a:chOff x="1342031" y="2364474"/>
            <a:chExt cx="7974013" cy="4117975"/>
          </a:xfrm>
        </p:grpSpPr>
        <p:sp>
          <p:nvSpPr>
            <p:cNvPr id="34821" name="AutoShape 5"/>
            <p:cNvSpPr>
              <a:spLocks noChangeArrowheads="1"/>
            </p:cNvSpPr>
            <p:nvPr/>
          </p:nvSpPr>
          <p:spPr bwMode="auto">
            <a:xfrm>
              <a:off x="2713630" y="2364474"/>
              <a:ext cx="381000" cy="381000"/>
            </a:xfrm>
            <a:prstGeom prst="star32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1418230" y="5031474"/>
              <a:ext cx="990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>
              <a:off x="3094630" y="3085532"/>
              <a:ext cx="1227138" cy="192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d-ID" altLang="id-ID" sz="2000" b="1" dirty="0">
                  <a:latin typeface="Arial" panose="020B0604020202020204" pitchFamily="34" charset="0"/>
                </a:rPr>
                <a:t>Cahaya</a:t>
              </a:r>
            </a:p>
            <a:p>
              <a:r>
                <a:rPr lang="id-ID" altLang="id-ID" sz="2000" b="1" dirty="0">
                  <a:latin typeface="Arial" panose="020B0604020202020204" pitchFamily="34" charset="0"/>
                </a:rPr>
                <a:t>Matahari</a:t>
              </a:r>
            </a:p>
            <a:p>
              <a:r>
                <a:rPr lang="id-ID" altLang="id-ID" sz="2000" b="1" i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Tembus</a:t>
              </a:r>
            </a:p>
            <a:p>
              <a:r>
                <a:rPr lang="id-ID" altLang="id-ID" sz="2000" b="1" dirty="0">
                  <a:latin typeface="Arial" panose="020B0604020202020204" pitchFamily="34" charset="0"/>
                </a:rPr>
                <a:t>Dasar </a:t>
              </a:r>
            </a:p>
            <a:p>
              <a:r>
                <a:rPr lang="id-ID" altLang="id-ID" sz="2000" b="1" dirty="0">
                  <a:latin typeface="Arial" panose="020B0604020202020204" pitchFamily="34" charset="0"/>
                </a:rPr>
                <a:t>Tambak</a:t>
              </a:r>
            </a:p>
            <a:p>
              <a:endParaRPr lang="id-ID" altLang="id-ID" sz="2000" b="1" dirty="0">
                <a:latin typeface="Arial" panose="020B0604020202020204" pitchFamily="34" charset="0"/>
              </a:endParaRPr>
            </a:p>
          </p:txBody>
        </p:sp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>
              <a:off x="2408830" y="5869674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 flipH="1">
              <a:off x="3856630" y="5031474"/>
              <a:ext cx="990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2866030" y="2821674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29" name="Line 13"/>
            <p:cNvSpPr>
              <a:spLocks noChangeShapeType="1"/>
            </p:cNvSpPr>
            <p:nvPr/>
          </p:nvSpPr>
          <p:spPr bwMode="auto">
            <a:xfrm flipH="1">
              <a:off x="2866030" y="4879074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1342031" y="6022074"/>
              <a:ext cx="34528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d-ID" altLang="id-ID" sz="2400" b="1" dirty="0">
                  <a:latin typeface="Arial" panose="020B0604020202020204" pitchFamily="34" charset="0"/>
                </a:rPr>
                <a:t>Udang </a:t>
              </a:r>
              <a:r>
                <a:rPr lang="id-ID" altLang="id-ID" sz="2400" b="1" i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stress dan mati</a:t>
              </a:r>
            </a:p>
          </p:txBody>
        </p:sp>
        <p:sp>
          <p:nvSpPr>
            <p:cNvPr id="34831" name="Line 15"/>
            <p:cNvSpPr>
              <a:spLocks noChangeShapeType="1"/>
            </p:cNvSpPr>
            <p:nvPr/>
          </p:nvSpPr>
          <p:spPr bwMode="auto">
            <a:xfrm>
              <a:off x="5075830" y="5031474"/>
              <a:ext cx="350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5075830" y="5031474"/>
              <a:ext cx="990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35" name="Line 19"/>
            <p:cNvSpPr>
              <a:spLocks noChangeShapeType="1"/>
            </p:cNvSpPr>
            <p:nvPr/>
          </p:nvSpPr>
          <p:spPr bwMode="auto">
            <a:xfrm flipH="1">
              <a:off x="7514230" y="5031474"/>
              <a:ext cx="990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36" name="AutoShape 20"/>
            <p:cNvSpPr>
              <a:spLocks noChangeArrowheads="1"/>
            </p:cNvSpPr>
            <p:nvPr/>
          </p:nvSpPr>
          <p:spPr bwMode="auto">
            <a:xfrm>
              <a:off x="6904630" y="2364474"/>
              <a:ext cx="381000" cy="381000"/>
            </a:xfrm>
            <a:prstGeom prst="star32">
              <a:avLst>
                <a:gd name="adj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4838" name="Line 22"/>
            <p:cNvSpPr>
              <a:spLocks noChangeShapeType="1"/>
            </p:cNvSpPr>
            <p:nvPr/>
          </p:nvSpPr>
          <p:spPr bwMode="auto">
            <a:xfrm>
              <a:off x="7057030" y="2745474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39" name="Freeform 23"/>
            <p:cNvSpPr>
              <a:spLocks/>
            </p:cNvSpPr>
            <p:nvPr/>
          </p:nvSpPr>
          <p:spPr bwMode="auto">
            <a:xfrm>
              <a:off x="7057030" y="5107674"/>
              <a:ext cx="457200" cy="76200"/>
            </a:xfrm>
            <a:custGeom>
              <a:avLst/>
              <a:gdLst>
                <a:gd name="T0" fmla="*/ 0 w 288"/>
                <a:gd name="T1" fmla="*/ 0 h 48"/>
                <a:gd name="T2" fmla="*/ 192 w 288"/>
                <a:gd name="T3" fmla="*/ 48 h 48"/>
                <a:gd name="T4" fmla="*/ 288 w 288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48">
                  <a:moveTo>
                    <a:pt x="0" y="0"/>
                  </a:moveTo>
                  <a:cubicBezTo>
                    <a:pt x="72" y="24"/>
                    <a:pt x="144" y="48"/>
                    <a:pt x="192" y="48"/>
                  </a:cubicBezTo>
                  <a:cubicBezTo>
                    <a:pt x="240" y="48"/>
                    <a:pt x="264" y="16"/>
                    <a:pt x="28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40" name="Line 24"/>
            <p:cNvSpPr>
              <a:spLocks noChangeShapeType="1"/>
            </p:cNvSpPr>
            <p:nvPr/>
          </p:nvSpPr>
          <p:spPr bwMode="auto">
            <a:xfrm flipH="1">
              <a:off x="6523630" y="5107674"/>
              <a:ext cx="533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41" name="Line 25"/>
            <p:cNvSpPr>
              <a:spLocks noChangeShapeType="1"/>
            </p:cNvSpPr>
            <p:nvPr/>
          </p:nvSpPr>
          <p:spPr bwMode="auto">
            <a:xfrm flipV="1">
              <a:off x="7057030" y="4955274"/>
              <a:ext cx="609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42" name="Line 26"/>
            <p:cNvSpPr>
              <a:spLocks noChangeShapeType="1"/>
            </p:cNvSpPr>
            <p:nvPr/>
          </p:nvSpPr>
          <p:spPr bwMode="auto">
            <a:xfrm>
              <a:off x="2866030" y="5107674"/>
              <a:ext cx="2286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4844" name="Rectangle 28"/>
            <p:cNvSpPr>
              <a:spLocks noChangeArrowheads="1"/>
            </p:cNvSpPr>
            <p:nvPr/>
          </p:nvSpPr>
          <p:spPr bwMode="auto">
            <a:xfrm>
              <a:off x="5609231" y="6025249"/>
              <a:ext cx="37068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d-ID" altLang="id-ID" sz="2400" b="1" dirty="0">
                  <a:latin typeface="Arial" panose="020B0604020202020204" pitchFamily="34" charset="0"/>
                </a:rPr>
                <a:t>Udang </a:t>
              </a:r>
              <a:r>
                <a:rPr lang="id-ID" altLang="id-ID" sz="2400" b="1" i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aktif, tidak stress</a:t>
              </a:r>
            </a:p>
          </p:txBody>
        </p:sp>
        <p:sp>
          <p:nvSpPr>
            <p:cNvPr id="34845" name="Rectangle 29"/>
            <p:cNvSpPr>
              <a:spLocks noChangeArrowheads="1"/>
            </p:cNvSpPr>
            <p:nvPr/>
          </p:nvSpPr>
          <p:spPr bwMode="auto">
            <a:xfrm>
              <a:off x="7209430" y="3161732"/>
              <a:ext cx="1295400" cy="1800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d-ID" altLang="id-ID" b="1" dirty="0">
                  <a:latin typeface="Arial" panose="020B0604020202020204" pitchFamily="34" charset="0"/>
                </a:rPr>
                <a:t>Cahaya</a:t>
              </a:r>
            </a:p>
            <a:p>
              <a:r>
                <a:rPr lang="id-ID" altLang="id-ID" b="1" dirty="0">
                  <a:latin typeface="Arial" panose="020B0604020202020204" pitchFamily="34" charset="0"/>
                </a:rPr>
                <a:t>Matahari</a:t>
              </a:r>
            </a:p>
            <a:p>
              <a:r>
                <a:rPr lang="id-ID" altLang="id-ID" sz="2000" b="1" i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Tidak</a:t>
              </a:r>
            </a:p>
            <a:p>
              <a:r>
                <a:rPr lang="id-ID" altLang="id-ID" sz="2000" b="1" i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</a:rPr>
                <a:t>Tembus</a:t>
              </a:r>
            </a:p>
            <a:p>
              <a:r>
                <a:rPr lang="id-ID" altLang="id-ID" b="1" dirty="0">
                  <a:latin typeface="Arial" panose="020B0604020202020204" pitchFamily="34" charset="0"/>
                </a:rPr>
                <a:t>Dasar </a:t>
              </a:r>
            </a:p>
            <a:p>
              <a:r>
                <a:rPr lang="id-ID" altLang="id-ID" b="1" dirty="0">
                  <a:latin typeface="Arial" panose="020B0604020202020204" pitchFamily="34" charset="0"/>
                </a:rPr>
                <a:t>Tambak</a:t>
              </a:r>
              <a:endParaRPr lang="en-US" altLang="id-ID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759222" y="732429"/>
            <a:ext cx="8070879" cy="63234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3200" b="1" dirty="0">
                <a:solidFill>
                  <a:srgbClr val="002060"/>
                </a:solidFill>
              </a:rPr>
              <a:t>2</a:t>
            </a:r>
            <a:r>
              <a:rPr lang="id-ID" altLang="id-ID" sz="3200" b="1" dirty="0" smtClean="0">
                <a:solidFill>
                  <a:srgbClr val="002060"/>
                </a:solidFill>
              </a:rPr>
              <a:t>. Kecerahan Air</a:t>
            </a:r>
            <a:endParaRPr lang="en-US" altLang="id-ID" sz="3200" b="1" dirty="0">
              <a:solidFill>
                <a:srgbClr val="002060"/>
              </a:solidFill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772867" y="1382665"/>
            <a:ext cx="9967921" cy="131958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id-ID" altLang="id-ID" sz="2400" dirty="0" smtClean="0"/>
              <a:t>Udang</a:t>
            </a:r>
            <a:r>
              <a:rPr lang="en-US" altLang="id-ID" sz="2400" dirty="0" smtClean="0"/>
              <a:t>:</a:t>
            </a:r>
            <a:r>
              <a:rPr lang="id-ID" altLang="id-ID" sz="2400" dirty="0" smtClean="0"/>
              <a:t> di alam </a:t>
            </a:r>
            <a:r>
              <a:rPr lang="id-ID" altLang="id-ID" sz="2400" i="1" dirty="0" smtClean="0"/>
              <a:t>senang</a:t>
            </a:r>
            <a:r>
              <a:rPr lang="id-ID" altLang="id-ID" sz="2400" dirty="0" smtClean="0"/>
              <a:t> dan </a:t>
            </a:r>
            <a:r>
              <a:rPr lang="id-ID" altLang="id-ID" sz="2400" i="1" dirty="0" smtClean="0"/>
              <a:t>lebih aktif</a:t>
            </a:r>
            <a:r>
              <a:rPr lang="id-ID" altLang="id-ID" sz="2400" dirty="0" smtClean="0"/>
              <a:t> </a:t>
            </a:r>
            <a:r>
              <a:rPr lang="id-ID" altLang="id-ID" sz="2400" i="1" dirty="0" smtClean="0"/>
              <a:t>makan</a:t>
            </a:r>
            <a:r>
              <a:rPr lang="id-ID" altLang="id-ID" sz="2400" dirty="0" smtClean="0"/>
              <a:t> pada </a:t>
            </a:r>
            <a:r>
              <a:rPr lang="id-ID" altLang="id-ID" sz="2400" i="1" dirty="0" smtClean="0"/>
              <a:t>malam hari</a:t>
            </a:r>
            <a:r>
              <a:rPr lang="id-ID" altLang="id-ID" sz="2400" dirty="0" smtClean="0"/>
              <a:t> atau </a:t>
            </a:r>
            <a:r>
              <a:rPr lang="en-US" altLang="id-ID" sz="2400" dirty="0" err="1" smtClean="0"/>
              <a:t>dlm</a:t>
            </a:r>
            <a:r>
              <a:rPr lang="id-ID" altLang="id-ID" sz="2400" dirty="0" smtClean="0"/>
              <a:t> </a:t>
            </a:r>
            <a:r>
              <a:rPr lang="id-ID" altLang="id-ID" sz="2400" i="1" dirty="0" smtClean="0"/>
              <a:t>perairan</a:t>
            </a:r>
            <a:r>
              <a:rPr lang="id-ID" altLang="id-ID" sz="2400" dirty="0" smtClean="0"/>
              <a:t> yang memiliki </a:t>
            </a:r>
            <a:r>
              <a:rPr lang="id-ID" altLang="id-ID" sz="2400" i="1" dirty="0" smtClean="0"/>
              <a:t>kepadatan</a:t>
            </a:r>
            <a:r>
              <a:rPr lang="id-ID" altLang="id-ID" sz="2400" dirty="0" smtClean="0"/>
              <a:t> </a:t>
            </a:r>
            <a:r>
              <a:rPr lang="id-ID" altLang="id-ID" sz="2400" i="1" dirty="0" smtClean="0"/>
              <a:t>plankton</a:t>
            </a:r>
            <a:r>
              <a:rPr lang="en-US" altLang="id-ID" sz="2400" i="1" dirty="0" smtClean="0"/>
              <a:t>,</a:t>
            </a:r>
            <a:r>
              <a:rPr lang="id-ID" altLang="id-ID" sz="2400" dirty="0" smtClean="0"/>
              <a:t> yang </a:t>
            </a:r>
            <a:r>
              <a:rPr lang="id-ID" altLang="id-ID" sz="2400" i="1" dirty="0" smtClean="0"/>
              <a:t>tinggi</a:t>
            </a:r>
            <a:r>
              <a:rPr lang="id-ID" altLang="id-ID" sz="2400" dirty="0" smtClean="0"/>
              <a:t> </a:t>
            </a:r>
            <a:r>
              <a:rPr lang="en-US" altLang="id-ID" sz="2400" dirty="0" err="1" smtClean="0"/>
              <a:t>shg</a:t>
            </a:r>
            <a:r>
              <a:rPr lang="id-ID" altLang="id-ID" sz="2400" dirty="0" smtClean="0"/>
              <a:t> menghalangi tembusnya cahaya matahari ke dasar.</a:t>
            </a:r>
            <a:r>
              <a:rPr lang="en-US" altLang="id-ID" sz="2400" dirty="0" smtClean="0"/>
              <a:t> </a:t>
            </a:r>
            <a:endParaRPr lang="en-US" altLang="id-ID" sz="2400" dirty="0"/>
          </a:p>
        </p:txBody>
      </p:sp>
      <p:sp>
        <p:nvSpPr>
          <p:cNvPr id="28" name="Freeform 27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9" name="Freeform 28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0" name="Freeform 29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7216712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 build="p"/>
      <p:bldP spid="27" grpI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4503" y="2957014"/>
            <a:ext cx="10158988" cy="1320800"/>
          </a:xfrm>
        </p:spPr>
        <p:txBody>
          <a:bodyPr>
            <a:normAutofit/>
          </a:bodyPr>
          <a:lstStyle/>
          <a:p>
            <a:r>
              <a:rPr lang="en-US" altLang="id-ID" sz="3200" dirty="0" err="1" smtClean="0">
                <a:solidFill>
                  <a:srgbClr val="002060"/>
                </a:solidFill>
              </a:rPr>
              <a:t>Kecerahan</a:t>
            </a:r>
            <a:r>
              <a:rPr lang="en-US" altLang="id-ID" sz="3200" dirty="0" smtClean="0">
                <a:solidFill>
                  <a:srgbClr val="002060"/>
                </a:solidFill>
              </a:rPr>
              <a:t> p</a:t>
            </a:r>
            <a:r>
              <a:rPr lang="id-ID" altLang="id-ID" sz="3200" dirty="0" smtClean="0">
                <a:solidFill>
                  <a:srgbClr val="002060"/>
                </a:solidFill>
              </a:rPr>
              <a:t>ada </a:t>
            </a:r>
            <a:r>
              <a:rPr lang="id-ID" altLang="id-ID" sz="3200" dirty="0">
                <a:solidFill>
                  <a:srgbClr val="002060"/>
                </a:solidFill>
              </a:rPr>
              <a:t>awal budidaya </a:t>
            </a:r>
            <a:r>
              <a:rPr lang="id-ID" altLang="id-ID" sz="3200" dirty="0" smtClean="0">
                <a:solidFill>
                  <a:srgbClr val="002060"/>
                </a:solidFill>
              </a:rPr>
              <a:t>(40 </a:t>
            </a:r>
            <a:r>
              <a:rPr lang="id-ID" altLang="id-ID" sz="3200" dirty="0">
                <a:solidFill>
                  <a:srgbClr val="002060"/>
                </a:solidFill>
              </a:rPr>
              <a:t>– 70 cm</a:t>
            </a:r>
            <a:r>
              <a:rPr lang="id-ID" altLang="id-ID" sz="3200" dirty="0" smtClean="0">
                <a:solidFill>
                  <a:srgbClr val="002060"/>
                </a:solidFill>
              </a:rPr>
              <a:t>)</a:t>
            </a:r>
            <a:r>
              <a:rPr lang="en-US" altLang="id-ID" sz="3200" dirty="0" smtClean="0">
                <a:solidFill>
                  <a:srgbClr val="002060"/>
                </a:solidFill>
              </a:rPr>
              <a:t>,</a:t>
            </a:r>
            <a:r>
              <a:rPr lang="id-ID" altLang="id-ID" sz="3200" dirty="0" smtClean="0">
                <a:solidFill>
                  <a:srgbClr val="002060"/>
                </a:solidFill>
              </a:rPr>
              <a:t> </a:t>
            </a:r>
            <a:r>
              <a:rPr lang="en-US" altLang="id-ID" sz="3200" dirty="0" smtClean="0">
                <a:solidFill>
                  <a:srgbClr val="002060"/>
                </a:solidFill>
              </a:rPr>
              <a:t>u</a:t>
            </a:r>
            <a:r>
              <a:rPr lang="id-ID" altLang="id-ID" sz="3200" dirty="0" smtClean="0">
                <a:solidFill>
                  <a:srgbClr val="002060"/>
                </a:solidFill>
              </a:rPr>
              <a:t>ntuk </a:t>
            </a:r>
            <a:r>
              <a:rPr lang="id-ID" altLang="id-ID" sz="3200" dirty="0">
                <a:solidFill>
                  <a:srgbClr val="002060"/>
                </a:solidFill>
              </a:rPr>
              <a:t>mendapatkan kecerahan yang </a:t>
            </a:r>
            <a:r>
              <a:rPr lang="id-ID" altLang="id-ID" sz="3200" dirty="0" smtClean="0">
                <a:solidFill>
                  <a:srgbClr val="002060"/>
                </a:solidFill>
              </a:rPr>
              <a:t>optimal</a:t>
            </a:r>
            <a:r>
              <a:rPr lang="en-US" altLang="id-ID" sz="3200" dirty="0" smtClean="0">
                <a:solidFill>
                  <a:srgbClr val="002060"/>
                </a:solidFill>
              </a:rPr>
              <a:t>:</a:t>
            </a:r>
            <a:endParaRPr lang="en-US" altLang="id-ID" sz="3200" dirty="0">
              <a:solidFill>
                <a:srgbClr val="00206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86515" y="4344231"/>
            <a:ext cx="9449305" cy="2356820"/>
          </a:xfrm>
        </p:spPr>
        <p:txBody>
          <a:bodyPr>
            <a:noAutofit/>
          </a:bodyPr>
          <a:lstStyle/>
          <a:p>
            <a:r>
              <a:rPr lang="en-US" altLang="id-ID" sz="2800" dirty="0"/>
              <a:t>P</a:t>
            </a:r>
            <a:r>
              <a:rPr lang="id-ID" altLang="id-ID" sz="2800" dirty="0" smtClean="0"/>
              <a:t>emupukan </a:t>
            </a:r>
            <a:r>
              <a:rPr lang="id-ID" altLang="id-ID" sz="2800" dirty="0"/>
              <a:t>rutin (tiap hari):</a:t>
            </a:r>
          </a:p>
          <a:p>
            <a:pPr>
              <a:buFont typeface="Wingdings" panose="05000000000000000000" pitchFamily="2" charset="2"/>
              <a:buNone/>
            </a:pPr>
            <a:r>
              <a:rPr lang="id-ID" altLang="id-ID" sz="2800" dirty="0"/>
              <a:t>	a. Pupuk organik</a:t>
            </a:r>
          </a:p>
          <a:p>
            <a:pPr>
              <a:buFont typeface="Wingdings" panose="05000000000000000000" pitchFamily="2" charset="2"/>
              <a:buNone/>
            </a:pPr>
            <a:r>
              <a:rPr lang="id-ID" altLang="id-ID" sz="2800" dirty="0"/>
              <a:t>	b. Pupuk anorganik (TSP, Urea, KNO3)</a:t>
            </a:r>
          </a:p>
          <a:p>
            <a:pPr>
              <a:buFont typeface="Wingdings" panose="05000000000000000000" pitchFamily="2" charset="2"/>
              <a:buNone/>
            </a:pPr>
            <a:r>
              <a:rPr lang="id-ID" altLang="id-ID" sz="2800" dirty="0"/>
              <a:t>	</a:t>
            </a:r>
            <a:r>
              <a:rPr lang="en-US" altLang="id-ID" sz="2800" dirty="0"/>
              <a:t>c. </a:t>
            </a:r>
            <a:r>
              <a:rPr lang="id-ID" altLang="id-ID" sz="2800" dirty="0"/>
              <a:t>Pemberian </a:t>
            </a:r>
            <a:r>
              <a:rPr lang="id-ID" altLang="id-ID" sz="2800" dirty="0" smtClean="0"/>
              <a:t>probiotik</a:t>
            </a:r>
            <a:endParaRPr lang="en-US" altLang="id-ID" sz="2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2068" y="1108273"/>
            <a:ext cx="1130148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>
              <a:buFontTx/>
              <a:buChar char="•"/>
            </a:pPr>
            <a:r>
              <a:rPr lang="en-US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K</a:t>
            </a:r>
            <a:r>
              <a:rPr lang="id-ID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ecerahan</a:t>
            </a:r>
            <a:r>
              <a:rPr lang="en-US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 air 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30 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- 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50 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cm</a:t>
            </a:r>
            <a:r>
              <a:rPr lang="en-US" altLang="id-ID" sz="28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: 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udang </a:t>
            </a:r>
            <a:r>
              <a:rPr lang="id-ID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lebih aktif 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makan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, optimal,</a:t>
            </a:r>
          </a:p>
          <a:p>
            <a:pPr eaLnBrk="1" hangingPunct="1"/>
            <a:r>
              <a:rPr lang="en-US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28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didominasi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28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oleh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plankton </a:t>
            </a:r>
            <a:r>
              <a:rPr lang="id-ID" altLang="id-ID" sz="28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en-US" altLang="id-ID" sz="28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id-ID" altLang="id-ID" sz="2800" b="1" dirty="0">
                <a:solidFill>
                  <a:srgbClr val="002060"/>
                </a:solidFill>
                <a:latin typeface="Arial" panose="020B0604020202020204" pitchFamily="34" charset="0"/>
              </a:rPr>
              <a:t>Kecerahan air tambak tembus 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D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asar</a:t>
            </a:r>
            <a:r>
              <a:rPr lang="en-US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: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id-ID" altLang="id-ID" sz="2800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udang </a:t>
            </a:r>
            <a:r>
              <a:rPr lang="id-ID" altLang="id-ID" sz="2800" b="1" i="1" dirty="0">
                <a:solidFill>
                  <a:srgbClr val="002060"/>
                </a:solidFill>
                <a:latin typeface="Arial" panose="020B0604020202020204" pitchFamily="34" charset="0"/>
              </a:rPr>
              <a:t>stress dan mati</a:t>
            </a:r>
          </a:p>
        </p:txBody>
      </p:sp>
      <p:sp>
        <p:nvSpPr>
          <p:cNvPr id="5" name="Freeform 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65025106"/>
      </p:ext>
    </p:extLst>
  </p:cSld>
  <p:clrMapOvr>
    <a:masterClrMapping/>
  </p:clrMapOvr>
  <p:transition spd="slow"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8385412" y="5618329"/>
            <a:ext cx="914400" cy="457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8842612" y="1427329"/>
            <a:ext cx="76200" cy="441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d-ID" altLang="id-ID">
              <a:latin typeface="Arial" panose="020B0604020202020204" pitchFamily="34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8995012" y="1503529"/>
            <a:ext cx="56515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150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140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130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120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110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100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90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80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70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60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50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40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30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20</a:t>
            </a:r>
          </a:p>
          <a:p>
            <a:pPr eaLnBrk="1" hangingPunct="1"/>
            <a:r>
              <a:rPr lang="en-US" altLang="id-ID" dirty="0">
                <a:latin typeface="Arial" panose="020B0604020202020204" pitchFamily="34" charset="0"/>
              </a:rPr>
              <a:t>10 </a:t>
            </a:r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8842612" y="55421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8842612" y="52373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8842612" y="49325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8842612" y="47039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8842612" y="43991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1" name="Line 15"/>
          <p:cNvSpPr>
            <a:spLocks noChangeShapeType="1"/>
          </p:cNvSpPr>
          <p:nvPr/>
        </p:nvSpPr>
        <p:spPr bwMode="auto">
          <a:xfrm>
            <a:off x="8842612" y="36371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2" name="Line 16"/>
          <p:cNvSpPr>
            <a:spLocks noChangeShapeType="1"/>
          </p:cNvSpPr>
          <p:nvPr/>
        </p:nvSpPr>
        <p:spPr bwMode="auto">
          <a:xfrm>
            <a:off x="8842612" y="38657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>
            <a:off x="8842612" y="41705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 flipV="1">
            <a:off x="8842612" y="4932529"/>
            <a:ext cx="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5" name="Line 19"/>
          <p:cNvSpPr>
            <a:spLocks noChangeShapeType="1"/>
          </p:cNvSpPr>
          <p:nvPr/>
        </p:nvSpPr>
        <p:spPr bwMode="auto">
          <a:xfrm>
            <a:off x="8842612" y="16559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6" name="Line 20"/>
          <p:cNvSpPr>
            <a:spLocks noChangeShapeType="1"/>
          </p:cNvSpPr>
          <p:nvPr/>
        </p:nvSpPr>
        <p:spPr bwMode="auto">
          <a:xfrm>
            <a:off x="8842612" y="19607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7" name="Line 21"/>
          <p:cNvSpPr>
            <a:spLocks noChangeShapeType="1"/>
          </p:cNvSpPr>
          <p:nvPr/>
        </p:nvSpPr>
        <p:spPr bwMode="auto">
          <a:xfrm>
            <a:off x="8842612" y="21893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8" name="Line 22"/>
          <p:cNvSpPr>
            <a:spLocks noChangeShapeType="1"/>
          </p:cNvSpPr>
          <p:nvPr/>
        </p:nvSpPr>
        <p:spPr bwMode="auto">
          <a:xfrm>
            <a:off x="8842612" y="24941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79" name="Line 23"/>
          <p:cNvSpPr>
            <a:spLocks noChangeShapeType="1"/>
          </p:cNvSpPr>
          <p:nvPr/>
        </p:nvSpPr>
        <p:spPr bwMode="auto">
          <a:xfrm>
            <a:off x="8842612" y="27989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80" name="Line 24"/>
          <p:cNvSpPr>
            <a:spLocks noChangeShapeType="1"/>
          </p:cNvSpPr>
          <p:nvPr/>
        </p:nvSpPr>
        <p:spPr bwMode="auto">
          <a:xfrm>
            <a:off x="8842612" y="30275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45081" name="Line 25"/>
          <p:cNvSpPr>
            <a:spLocks noChangeShapeType="1"/>
          </p:cNvSpPr>
          <p:nvPr/>
        </p:nvSpPr>
        <p:spPr bwMode="auto">
          <a:xfrm>
            <a:off x="8842612" y="3332329"/>
            <a:ext cx="76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663686" y="2770496"/>
            <a:ext cx="7675096" cy="345288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altLang="id-ID" sz="2800" dirty="0" smtClean="0">
                <a:solidFill>
                  <a:schemeClr val="tx1"/>
                </a:solidFill>
              </a:rPr>
              <a:t>Mengecek tingkat kecerahan setiap hari.</a:t>
            </a:r>
          </a:p>
          <a:p>
            <a:r>
              <a:rPr lang="id-ID" altLang="id-ID" sz="2800" dirty="0" smtClean="0">
                <a:solidFill>
                  <a:schemeClr val="tx1"/>
                </a:solidFill>
              </a:rPr>
              <a:t>Bila kecerahan mengecil</a:t>
            </a:r>
            <a:r>
              <a:rPr lang="en-US" altLang="id-ID" sz="2800" dirty="0" smtClean="0">
                <a:solidFill>
                  <a:schemeClr val="tx1"/>
                </a:solidFill>
              </a:rPr>
              <a:t>/</a:t>
            </a:r>
            <a:r>
              <a:rPr lang="id-ID" altLang="id-ID" sz="2800" dirty="0" smtClean="0">
                <a:solidFill>
                  <a:schemeClr val="tx1"/>
                </a:solidFill>
              </a:rPr>
              <a:t>blooming segera</a:t>
            </a:r>
            <a:r>
              <a:rPr lang="en-US" altLang="id-ID" sz="2800" dirty="0" smtClean="0">
                <a:solidFill>
                  <a:schemeClr val="tx1"/>
                </a:solidFill>
              </a:rPr>
              <a:t>,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udang</a:t>
            </a:r>
            <a:r>
              <a:rPr lang="en-US" altLang="id-ID" sz="2800" dirty="0" smtClean="0">
                <a:solidFill>
                  <a:schemeClr val="tx1"/>
                </a:solidFill>
              </a:rPr>
              <a:t> stress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dan</a:t>
            </a:r>
            <a:r>
              <a:rPr lang="en-US" altLang="id-ID" sz="2800" dirty="0" smtClean="0">
                <a:solidFill>
                  <a:schemeClr val="tx1"/>
                </a:solidFill>
              </a:rPr>
              <a:t>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keracunan</a:t>
            </a:r>
            <a:r>
              <a:rPr lang="id-ID" altLang="id-ID" sz="2800" dirty="0" smtClean="0">
                <a:solidFill>
                  <a:schemeClr val="tx1"/>
                </a:solidFill>
              </a:rPr>
              <a:t> </a:t>
            </a:r>
            <a:r>
              <a:rPr lang="en-US" altLang="id-ID" sz="2800" dirty="0" smtClean="0">
                <a:solidFill>
                  <a:schemeClr val="tx1"/>
                </a:solidFill>
              </a:rPr>
              <a:t>siphon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dan</a:t>
            </a:r>
            <a:r>
              <a:rPr lang="en-US" altLang="id-ID" sz="2800" dirty="0" smtClean="0">
                <a:solidFill>
                  <a:schemeClr val="tx1"/>
                </a:solidFill>
              </a:rPr>
              <a:t> </a:t>
            </a:r>
            <a:r>
              <a:rPr lang="id-ID" altLang="id-ID" sz="2800" dirty="0" smtClean="0">
                <a:solidFill>
                  <a:schemeClr val="tx1"/>
                </a:solidFill>
              </a:rPr>
              <a:t>ganti air.</a:t>
            </a:r>
          </a:p>
          <a:p>
            <a:r>
              <a:rPr lang="id-ID" altLang="id-ID" sz="2800" dirty="0" smtClean="0">
                <a:solidFill>
                  <a:schemeClr val="tx1"/>
                </a:solidFill>
              </a:rPr>
              <a:t>Bila kecerahan meningkat</a:t>
            </a:r>
            <a:r>
              <a:rPr lang="en-US" altLang="id-ID" sz="2800" dirty="0" smtClean="0">
                <a:solidFill>
                  <a:schemeClr val="tx1"/>
                </a:solidFill>
              </a:rPr>
              <a:t> (plankton drop),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sinar</a:t>
            </a:r>
            <a:r>
              <a:rPr lang="en-US" altLang="id-ID" sz="2800" dirty="0" smtClean="0">
                <a:solidFill>
                  <a:schemeClr val="tx1"/>
                </a:solidFill>
              </a:rPr>
              <a:t>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sampai</a:t>
            </a:r>
            <a:r>
              <a:rPr lang="en-US" altLang="id-ID" sz="2800" dirty="0" smtClean="0">
                <a:solidFill>
                  <a:schemeClr val="tx1"/>
                </a:solidFill>
              </a:rPr>
              <a:t> </a:t>
            </a:r>
            <a:r>
              <a:rPr lang="en-US" altLang="id-ID" sz="2800" dirty="0" err="1" smtClean="0">
                <a:solidFill>
                  <a:schemeClr val="tx1"/>
                </a:solidFill>
              </a:rPr>
              <a:t>dasar</a:t>
            </a:r>
            <a:r>
              <a:rPr lang="en-US" altLang="id-ID" sz="2800" dirty="0" smtClean="0">
                <a:solidFill>
                  <a:schemeClr val="tx1"/>
                </a:solidFill>
              </a:rPr>
              <a:t>,</a:t>
            </a:r>
            <a:r>
              <a:rPr lang="id-ID" altLang="id-ID" sz="2800" dirty="0" smtClean="0">
                <a:solidFill>
                  <a:schemeClr val="tx1"/>
                </a:solidFill>
              </a:rPr>
              <a:t> </a:t>
            </a:r>
            <a:r>
              <a:rPr lang="id-ID" altLang="id-ID" sz="2800" dirty="0">
                <a:solidFill>
                  <a:srgbClr val="002060"/>
                </a:solidFill>
              </a:rPr>
              <a:t>udang tidak mau makan sehingga pertumbuhan </a:t>
            </a:r>
            <a:r>
              <a:rPr lang="id-ID" altLang="id-ID" sz="2800" dirty="0" smtClean="0">
                <a:solidFill>
                  <a:srgbClr val="002060"/>
                </a:solidFill>
              </a:rPr>
              <a:t>lambat</a:t>
            </a:r>
            <a:r>
              <a:rPr lang="en-US" altLang="id-ID" sz="2800" dirty="0" smtClean="0">
                <a:solidFill>
                  <a:srgbClr val="002060"/>
                </a:solidFill>
              </a:rPr>
              <a:t> </a:t>
            </a:r>
            <a:r>
              <a:rPr lang="id-ID" altLang="id-ID" sz="2800" dirty="0" smtClean="0">
                <a:solidFill>
                  <a:schemeClr val="tx1"/>
                </a:solidFill>
              </a:rPr>
              <a:t>segera lakukan pemupukan</a:t>
            </a:r>
            <a:r>
              <a:rPr lang="en-US" altLang="id-ID" sz="2800" dirty="0" smtClean="0">
                <a:solidFill>
                  <a:schemeClr val="tx1"/>
                </a:solidFill>
              </a:rPr>
              <a:t>.</a:t>
            </a:r>
            <a:endParaRPr lang="en-US" altLang="id-ID" sz="2800" dirty="0">
              <a:solidFill>
                <a:schemeClr val="tx1"/>
              </a:solidFill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718277" y="1278340"/>
            <a:ext cx="7538618" cy="13208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3200" dirty="0" smtClean="0">
                <a:solidFill>
                  <a:srgbClr val="002060"/>
                </a:solidFill>
              </a:rPr>
              <a:t>Dalam hal kecerahan</a:t>
            </a:r>
            <a:r>
              <a:rPr lang="en-US" altLang="id-ID" sz="3200" dirty="0" smtClean="0">
                <a:solidFill>
                  <a:srgbClr val="002060"/>
                </a:solidFill>
              </a:rPr>
              <a:t> </a:t>
            </a:r>
            <a:r>
              <a:rPr lang="id-ID" altLang="id-ID" sz="3200" dirty="0" smtClean="0">
                <a:solidFill>
                  <a:srgbClr val="002060"/>
                </a:solidFill>
              </a:rPr>
              <a:t>petambak harus selalu </a:t>
            </a:r>
            <a:endParaRPr lang="en-US" altLang="id-ID" sz="3200" dirty="0">
              <a:solidFill>
                <a:srgbClr val="002060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545" y="3822064"/>
            <a:ext cx="1823063" cy="219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Freeform 24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6" name="Freeform 25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26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75047794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628E06-3869-38DA-2CB6-0F4C5929D28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4" y="395785"/>
            <a:ext cx="10331355" cy="709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73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2057400" y="685801"/>
            <a:ext cx="8229600" cy="5740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800" b="1" dirty="0"/>
              <a:t>PLANKTON</a:t>
            </a:r>
          </a:p>
          <a:p>
            <a:pPr>
              <a:spcBef>
                <a:spcPct val="50000"/>
              </a:spcBef>
            </a:pPr>
            <a:r>
              <a:rPr lang="id-ID" altLang="id-ID" dirty="0"/>
              <a:t>	</a:t>
            </a:r>
            <a:r>
              <a:rPr lang="id-ID" altLang="id-ID" sz="2400" b="1" dirty="0"/>
              <a:t>PLANKTON</a:t>
            </a:r>
            <a:r>
              <a:rPr lang="id-ID" altLang="id-ID" sz="2400" dirty="0"/>
              <a:t> adalah jasad renik yang hidup di dalam air, 	yang dapat berasal dari tumbuhan maupun yang 	berasal dari hewan.</a:t>
            </a:r>
          </a:p>
          <a:p>
            <a:pPr>
              <a:spcBef>
                <a:spcPct val="50000"/>
              </a:spcBef>
            </a:pPr>
            <a:r>
              <a:rPr lang="id-ID" altLang="id-ID" dirty="0"/>
              <a:t>	</a:t>
            </a:r>
          </a:p>
          <a:p>
            <a:pPr>
              <a:spcBef>
                <a:spcPct val="50000"/>
              </a:spcBef>
            </a:pPr>
            <a:r>
              <a:rPr lang="id-ID" altLang="id-ID" dirty="0"/>
              <a:t>	</a:t>
            </a:r>
            <a:r>
              <a:rPr lang="id-ID" altLang="id-ID" sz="2400" b="1" dirty="0"/>
              <a:t>PHYTOPLANKTON</a:t>
            </a:r>
            <a:r>
              <a:rPr lang="id-ID" altLang="id-ID" sz="2400" dirty="0"/>
              <a:t> adalah kumpulan dari tumbuhan 	renik yang terapung dan atau melayang dalam 	perairan.</a:t>
            </a:r>
          </a:p>
          <a:p>
            <a:pPr>
              <a:spcBef>
                <a:spcPct val="50000"/>
              </a:spcBef>
            </a:pPr>
            <a:endParaRPr lang="id-ID" altLang="id-ID" sz="2400" dirty="0"/>
          </a:p>
          <a:p>
            <a:pPr>
              <a:spcBef>
                <a:spcPct val="50000"/>
              </a:spcBef>
            </a:pPr>
            <a:r>
              <a:rPr lang="id-ID" altLang="id-ID" dirty="0"/>
              <a:t>	</a:t>
            </a:r>
            <a:r>
              <a:rPr lang="id-ID" altLang="id-ID" sz="2400" b="1" dirty="0"/>
              <a:t>ZOOPLANKTON</a:t>
            </a:r>
            <a:r>
              <a:rPr lang="id-ID" altLang="id-ID" sz="2400" dirty="0"/>
              <a:t> adalah kumpulan hewan renik yang 	bisa berasal dari hewan yang berukuran kecil atau 	berasal dari larva hewan-hewan air yang nantinya 	akan menjadi hewan besar.</a:t>
            </a:r>
          </a:p>
        </p:txBody>
      </p:sp>
      <p:sp>
        <p:nvSpPr>
          <p:cNvPr id="3" name="Freeform 2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58174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2133600" y="609601"/>
            <a:ext cx="80010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2800" b="1" dirty="0"/>
              <a:t>PENGGOLONGAN UTAMA PHYTOPLANKTON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CHLOROPHYTA ( hijau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CYANOPHYTA ( hijau – biru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CHRYSOPHYTA ( kuning emas 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id-ID" altLang="id-ID" sz="2400" b="1" dirty="0"/>
              <a:t>RHODOPHYTA ( merah )</a:t>
            </a:r>
          </a:p>
        </p:txBody>
      </p:sp>
      <p:grpSp>
        <p:nvGrpSpPr>
          <p:cNvPr id="113667" name="Group 3"/>
          <p:cNvGrpSpPr>
            <a:grpSpLocks/>
          </p:cNvGrpSpPr>
          <p:nvPr/>
        </p:nvGrpSpPr>
        <p:grpSpPr bwMode="auto">
          <a:xfrm>
            <a:off x="3165476" y="3581400"/>
            <a:ext cx="6283325" cy="3048000"/>
            <a:chOff x="0" y="2400"/>
            <a:chExt cx="3958" cy="1920"/>
          </a:xfrm>
        </p:grpSpPr>
        <p:pic>
          <p:nvPicPr>
            <p:cNvPr id="113668" name="Picture 4" descr="sel_0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60"/>
              <a:ext cx="1344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69" name="Picture 5" descr="Virus-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" y="2407"/>
              <a:ext cx="1344" cy="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0" name="Picture 6" descr="Virus-0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00"/>
              <a:ext cx="1344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1" name="Picture 7" descr="Virus-2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2" y="2400"/>
              <a:ext cx="129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2" name="Picture 8" descr="sel_0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360"/>
              <a:ext cx="129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73" name="Picture 9" descr="sel_0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360"/>
              <a:ext cx="1392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3674" name="Rectangle 10"/>
          <p:cNvSpPr>
            <a:spLocks noChangeArrowheads="1"/>
          </p:cNvSpPr>
          <p:nvPr/>
        </p:nvSpPr>
        <p:spPr bwMode="auto">
          <a:xfrm>
            <a:off x="3200400" y="3581400"/>
            <a:ext cx="6248400" cy="304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1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2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1967186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3574" y="1154433"/>
            <a:ext cx="8596668" cy="8517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002060"/>
                </a:solidFill>
              </a:rPr>
              <a:t>3</a:t>
            </a:r>
            <a:r>
              <a:rPr lang="id-ID" sz="2800" b="1" dirty="0" smtClean="0">
                <a:solidFill>
                  <a:srgbClr val="002060"/>
                </a:solidFill>
              </a:rPr>
              <a:t>. </a:t>
            </a:r>
            <a:r>
              <a:rPr lang="en-US" sz="2800" b="1" dirty="0" err="1">
                <a:solidFill>
                  <a:srgbClr val="002060"/>
                </a:solidFill>
              </a:rPr>
              <a:t>Salinitas</a:t>
            </a:r>
            <a:r>
              <a:rPr lang="en-US" sz="2800" b="1" dirty="0">
                <a:solidFill>
                  <a:srgbClr val="002060"/>
                </a:solidFill>
              </a:rPr>
              <a:t> (</a:t>
            </a:r>
            <a:r>
              <a:rPr lang="id-ID" sz="2800" b="1" dirty="0">
                <a:solidFill>
                  <a:srgbClr val="002060"/>
                </a:solidFill>
              </a:rPr>
              <a:t>Kadar </a:t>
            </a:r>
            <a:r>
              <a:rPr lang="id-ID" sz="2800" b="1" dirty="0" smtClean="0">
                <a:solidFill>
                  <a:srgbClr val="002060"/>
                </a:solidFill>
              </a:rPr>
              <a:t>Garam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NaCl</a:t>
            </a:r>
            <a:r>
              <a:rPr lang="en-US" sz="2800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0877" y="2011114"/>
            <a:ext cx="9894626" cy="137353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id-ID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Salinitas atau kadar garam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id-ID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konsentrasi atau  jumlah  garam  yang  terlarut  dalam 1 (satu) liter air yang dinyatakan dalam per mil atau ppt (part per thousand) atau 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id-ID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/oo atau gram per liter.</a:t>
            </a:r>
            <a:endParaRPr lang="en-US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63688" y="3666699"/>
            <a:ext cx="8596668" cy="70058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3200" dirty="0" smtClean="0">
                <a:solidFill>
                  <a:srgbClr val="002060"/>
                </a:solidFill>
              </a:rPr>
              <a:t>I</a:t>
            </a:r>
            <a:r>
              <a:rPr lang="id-ID" altLang="id-ID" sz="3200" dirty="0" smtClean="0">
                <a:solidFill>
                  <a:srgbClr val="002060"/>
                </a:solidFill>
              </a:rPr>
              <a:t>on-ion</a:t>
            </a:r>
            <a:r>
              <a:rPr lang="en-US" altLang="id-ID" sz="3200" dirty="0" smtClean="0">
                <a:solidFill>
                  <a:srgbClr val="002060"/>
                </a:solidFill>
              </a:rPr>
              <a:t> </a:t>
            </a:r>
            <a:r>
              <a:rPr lang="en-US" altLang="id-ID" sz="3200" dirty="0" err="1" smtClean="0">
                <a:solidFill>
                  <a:srgbClr val="002060"/>
                </a:solidFill>
              </a:rPr>
              <a:t>dalam</a:t>
            </a:r>
            <a:r>
              <a:rPr lang="en-US" altLang="id-ID" sz="3200" dirty="0" smtClean="0">
                <a:solidFill>
                  <a:srgbClr val="002060"/>
                </a:solidFill>
              </a:rPr>
              <a:t> </a:t>
            </a:r>
            <a:r>
              <a:rPr lang="en-US" altLang="id-ID" sz="3200" dirty="0" err="1" smtClean="0">
                <a:solidFill>
                  <a:srgbClr val="002060"/>
                </a:solidFill>
              </a:rPr>
              <a:t>garam</a:t>
            </a:r>
            <a:endParaRPr lang="en-US" altLang="id-ID" sz="3200" dirty="0">
              <a:solidFill>
                <a:srgbClr val="00206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32512" y="4469642"/>
            <a:ext cx="10017457" cy="1528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id-ID" altLang="id-ID" sz="2400" dirty="0" smtClean="0"/>
              <a:t>Sodium</a:t>
            </a:r>
            <a:r>
              <a:rPr lang="en-US" altLang="id-ID" sz="2400" dirty="0" smtClean="0"/>
              <a:t>, K</a:t>
            </a:r>
            <a:r>
              <a:rPr lang="id-ID" altLang="id-ID" sz="2400" dirty="0" smtClean="0"/>
              <a:t>alsium</a:t>
            </a:r>
            <a:r>
              <a:rPr lang="en-US" altLang="id-ID" sz="2400" dirty="0" smtClean="0"/>
              <a:t>, P</a:t>
            </a:r>
            <a:r>
              <a:rPr lang="id-ID" altLang="id-ID" sz="2400" dirty="0" smtClean="0"/>
              <a:t>otassium</a:t>
            </a:r>
            <a:r>
              <a:rPr lang="en-US" altLang="id-ID" sz="2400" dirty="0" smtClean="0"/>
              <a:t>, M</a:t>
            </a:r>
            <a:r>
              <a:rPr lang="id-ID" altLang="id-ID" sz="2400" dirty="0" smtClean="0"/>
              <a:t>agnesium</a:t>
            </a:r>
            <a:r>
              <a:rPr lang="en-US" altLang="id-ID" sz="2400" dirty="0" smtClean="0"/>
              <a:t>, K</a:t>
            </a:r>
            <a:r>
              <a:rPr lang="id-ID" altLang="id-ID" sz="2400" dirty="0" smtClean="0"/>
              <a:t>lorin</a:t>
            </a:r>
            <a:r>
              <a:rPr lang="en-US" altLang="id-ID" sz="2400" dirty="0" smtClean="0"/>
              <a:t>,</a:t>
            </a:r>
          </a:p>
          <a:p>
            <a:pPr>
              <a:lnSpc>
                <a:spcPct val="80000"/>
              </a:lnSpc>
            </a:pPr>
            <a:r>
              <a:rPr lang="en-US" altLang="id-ID" sz="2400" dirty="0" smtClean="0"/>
              <a:t>S</a:t>
            </a:r>
            <a:r>
              <a:rPr lang="id-ID" altLang="id-ID" sz="2400" dirty="0" smtClean="0"/>
              <a:t>ulfat dan</a:t>
            </a:r>
            <a:r>
              <a:rPr lang="en-US" altLang="id-ID" sz="2400" dirty="0" smtClean="0"/>
              <a:t> B</a:t>
            </a:r>
            <a:r>
              <a:rPr lang="id-ID" altLang="id-ID" sz="2400" dirty="0" smtClean="0"/>
              <a:t>ikarbonat</a:t>
            </a:r>
            <a:endParaRPr lang="en-US" altLang="id-ID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id-ID" altLang="id-ID" sz="2400" dirty="0" smtClean="0"/>
              <a:t>Senyawa-senyawa tersebut memiliki pengaruh terhadap besarnya salinitas</a:t>
            </a:r>
            <a:r>
              <a:rPr lang="en-US" altLang="id-ID" sz="2400" dirty="0" smtClean="0"/>
              <a:t>  </a:t>
            </a:r>
            <a:endParaRPr lang="en-US" altLang="id-ID" sz="2400" dirty="0"/>
          </a:p>
        </p:txBody>
      </p:sp>
      <p:sp>
        <p:nvSpPr>
          <p:cNvPr id="6" name="Freeform 5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84858988"/>
      </p:ext>
    </p:extLst>
  </p:cSld>
  <p:clrMapOvr>
    <a:masterClrMapping/>
  </p:clrMapOvr>
  <p:transition spd="slow">
    <p:pull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11706" y="824362"/>
            <a:ext cx="8909713" cy="690539"/>
          </a:xfrm>
        </p:spPr>
        <p:txBody>
          <a:bodyPr>
            <a:normAutofit fontScale="90000"/>
          </a:bodyPr>
          <a:lstStyle/>
          <a:p>
            <a:r>
              <a:rPr lang="en-US" altLang="id-ID" sz="3200" b="1" dirty="0" smtClean="0">
                <a:solidFill>
                  <a:srgbClr val="002060"/>
                </a:solidFill>
              </a:rPr>
              <a:t>A</a:t>
            </a:r>
            <a:r>
              <a:rPr lang="id-ID" altLang="id-ID" sz="3200" b="1" dirty="0" smtClean="0">
                <a:solidFill>
                  <a:srgbClr val="002060"/>
                </a:solidFill>
              </a:rPr>
              <a:t>da </a:t>
            </a:r>
            <a:r>
              <a:rPr lang="id-ID" altLang="id-ID" sz="3200" b="1" dirty="0">
                <a:solidFill>
                  <a:srgbClr val="002060"/>
                </a:solidFill>
              </a:rPr>
              <a:t>3 jenis perairan berdasarkan kadar garam</a:t>
            </a:r>
            <a:r>
              <a:rPr lang="en-US" altLang="id-ID" sz="3200" b="1" dirty="0">
                <a:solidFill>
                  <a:srgbClr val="002060"/>
                </a:solidFill>
              </a:rPr>
              <a:t> 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95786" y="1290851"/>
            <a:ext cx="10317706" cy="1547884"/>
          </a:xfrm>
        </p:spPr>
        <p:txBody>
          <a:bodyPr>
            <a:noAutofit/>
          </a:bodyPr>
          <a:lstStyle/>
          <a:p>
            <a:r>
              <a:rPr lang="id-ID" altLang="id-ID" sz="2400" dirty="0"/>
              <a:t>Air tawar	</a:t>
            </a:r>
            <a:r>
              <a:rPr lang="id-ID" altLang="id-ID" sz="2400" dirty="0" smtClean="0"/>
              <a:t>: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salinitasnya </a:t>
            </a:r>
            <a:r>
              <a:rPr lang="id-ID" altLang="id-ID" sz="2400" dirty="0"/>
              <a:t>kurang dari 	</a:t>
            </a:r>
            <a:r>
              <a:rPr lang="en-US" altLang="id-ID" sz="2400" dirty="0"/>
              <a:t>				</a:t>
            </a:r>
            <a:r>
              <a:rPr lang="id-ID" altLang="id-ID" sz="2400" dirty="0" smtClean="0"/>
              <a:t>0</a:t>
            </a:r>
            <a:r>
              <a:rPr lang="en-US" altLang="id-ID" sz="2400" dirty="0" smtClean="0"/>
              <a:t>,</a:t>
            </a:r>
            <a:r>
              <a:rPr lang="id-ID" altLang="id-ID" sz="2400" dirty="0" smtClean="0"/>
              <a:t>5 ppt</a:t>
            </a:r>
            <a:endParaRPr lang="id-ID" altLang="id-ID" sz="2400" dirty="0"/>
          </a:p>
          <a:p>
            <a:r>
              <a:rPr lang="id-ID" altLang="id-ID" sz="2400" dirty="0"/>
              <a:t>Air payau	</a:t>
            </a:r>
            <a:r>
              <a:rPr lang="id-ID" altLang="id-ID" sz="2400" dirty="0" smtClean="0"/>
              <a:t>: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salinitasnya </a:t>
            </a:r>
            <a:r>
              <a:rPr lang="id-ID" altLang="id-ID" sz="2400" dirty="0"/>
              <a:t>antara		</a:t>
            </a:r>
            <a:r>
              <a:rPr lang="en-US" altLang="id-ID" sz="2400" dirty="0"/>
              <a:t>				</a:t>
            </a:r>
            <a:r>
              <a:rPr lang="id-ID" altLang="id-ID" sz="2400" dirty="0" smtClean="0"/>
              <a:t>0</a:t>
            </a:r>
            <a:r>
              <a:rPr lang="en-US" altLang="id-ID" sz="2400" dirty="0" smtClean="0"/>
              <a:t>,</a:t>
            </a:r>
            <a:r>
              <a:rPr lang="id-ID" altLang="id-ID" sz="2400" dirty="0" smtClean="0"/>
              <a:t>5 – 30</a:t>
            </a:r>
            <a:r>
              <a:rPr lang="en-US" altLang="id-ID" sz="2400" dirty="0"/>
              <a:t> </a:t>
            </a:r>
            <a:r>
              <a:rPr lang="id-ID" altLang="id-ID" sz="2400" dirty="0" smtClean="0"/>
              <a:t>ppt</a:t>
            </a:r>
            <a:endParaRPr lang="id-ID" altLang="id-ID" sz="2400" dirty="0"/>
          </a:p>
          <a:p>
            <a:r>
              <a:rPr lang="id-ID" altLang="id-ID" sz="2400" dirty="0"/>
              <a:t>Air asin	</a:t>
            </a:r>
            <a:r>
              <a:rPr lang="en-US" altLang="id-ID" sz="2400" dirty="0" smtClean="0"/>
              <a:t>	</a:t>
            </a:r>
            <a:r>
              <a:rPr lang="id-ID" altLang="id-ID" sz="2400" dirty="0" smtClean="0"/>
              <a:t>: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salinitasnya </a:t>
            </a:r>
            <a:r>
              <a:rPr lang="id-ID" altLang="id-ID" sz="2400" dirty="0"/>
              <a:t>lebih dari		</a:t>
            </a:r>
            <a:r>
              <a:rPr lang="en-US" altLang="id-ID" sz="2400" dirty="0"/>
              <a:t>			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30</a:t>
            </a:r>
            <a:r>
              <a:rPr lang="en-US" altLang="id-ID" sz="2400" dirty="0" smtClean="0"/>
              <a:t>  </a:t>
            </a:r>
            <a:r>
              <a:rPr lang="id-ID" altLang="id-ID" sz="2400" dirty="0" smtClean="0"/>
              <a:t>ppt</a:t>
            </a:r>
            <a:endParaRPr lang="en-US" altLang="id-ID" sz="2400" dirty="0"/>
          </a:p>
        </p:txBody>
      </p:sp>
      <p:sp>
        <p:nvSpPr>
          <p:cNvPr id="2" name="Rectangle 1"/>
          <p:cNvSpPr/>
          <p:nvPr/>
        </p:nvSpPr>
        <p:spPr>
          <a:xfrm>
            <a:off x="427626" y="2990586"/>
            <a:ext cx="94260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d-ID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Udang vaname (</a:t>
            </a:r>
            <a:r>
              <a:rPr lang="id-ID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Litopenaeus vannamei</a:t>
            </a:r>
            <a:r>
              <a:rPr lang="id-ID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r>
              <a:rPr lang="id-ID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kemampuan </a:t>
            </a:r>
            <a:r>
              <a:rPr lang="id-ID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untuk hidup </a:t>
            </a:r>
            <a:r>
              <a:rPr lang="id-ID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kisaran </a:t>
            </a:r>
            <a:r>
              <a:rPr lang="id-ID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salinitas 10-30 ppt dengan nilai optimal 15-25 ppt. 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d-ID" sz="2400" dirty="0" smtClean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ng</a:t>
            </a:r>
            <a:r>
              <a:rPr lang="id-ID" sz="2400" dirty="0" smtClean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gantian </a:t>
            </a:r>
            <a:r>
              <a:rPr lang="id-ID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dan penambahan air tidak boleh mengubah salinitas harian secara drastis 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&gt;</a:t>
            </a:r>
            <a:r>
              <a:rPr lang="id-ID" sz="2400" dirty="0" smtClean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id-ID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3 ppt.</a:t>
            </a:r>
            <a:endParaRPr lang="id-ID" sz="2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09347" y="4622042"/>
            <a:ext cx="9057574" cy="48222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400" dirty="0" smtClean="0">
                <a:solidFill>
                  <a:schemeClr val="tx1"/>
                </a:solidFill>
              </a:rPr>
              <a:t>Antisipasi bila</a:t>
            </a:r>
            <a:r>
              <a:rPr lang="en-US" altLang="id-ID" sz="2400" dirty="0" smtClean="0">
                <a:solidFill>
                  <a:schemeClr val="tx1"/>
                </a:solidFill>
              </a:rPr>
              <a:t> :</a:t>
            </a:r>
            <a:endParaRPr lang="en-US" altLang="id-ID" sz="2400" dirty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50037" y="5012971"/>
            <a:ext cx="11046093" cy="163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sz="2000" dirty="0" smtClean="0"/>
              <a:t>Curah</a:t>
            </a:r>
            <a:r>
              <a:rPr lang="id-ID" altLang="id-ID" sz="2000" dirty="0" smtClean="0"/>
              <a:t> hujan banyak sehingga salinitas turun</a:t>
            </a:r>
            <a:r>
              <a:rPr lang="en-US" altLang="id-ID" sz="2000" dirty="0" smtClean="0"/>
              <a:t>,</a:t>
            </a:r>
            <a:endParaRPr lang="id-ID" altLang="id-ID" sz="2000" dirty="0" smtClean="0"/>
          </a:p>
          <a:p>
            <a:pPr>
              <a:buFont typeface="Wingdings" panose="05000000000000000000" pitchFamily="2" charset="2"/>
              <a:buNone/>
            </a:pPr>
            <a:r>
              <a:rPr lang="id-ID" altLang="id-ID" sz="2000" dirty="0" smtClean="0"/>
              <a:t>	</a:t>
            </a:r>
            <a:r>
              <a:rPr lang="id-ID" altLang="id-ID" sz="2000" i="1" dirty="0" smtClean="0">
                <a:solidFill>
                  <a:schemeClr val="tx1"/>
                </a:solidFill>
              </a:rPr>
              <a:t>Buang air melalui ujung atas pipa central </a:t>
            </a:r>
            <a:r>
              <a:rPr lang="en-US" altLang="id-ID" sz="2000" i="1" dirty="0" smtClean="0">
                <a:solidFill>
                  <a:schemeClr val="tx1"/>
                </a:solidFill>
              </a:rPr>
              <a:t>drain </a:t>
            </a:r>
            <a:r>
              <a:rPr lang="id-ID" altLang="id-ID" sz="2000" i="1" dirty="0" smtClean="0">
                <a:solidFill>
                  <a:schemeClr val="tx1"/>
                </a:solidFill>
              </a:rPr>
              <a:t>menggunaka filter</a:t>
            </a:r>
            <a:r>
              <a:rPr lang="en-US" altLang="id-ID" sz="2000" i="1" dirty="0" smtClean="0">
                <a:solidFill>
                  <a:schemeClr val="tx1"/>
                </a:solidFill>
              </a:rPr>
              <a:t> </a:t>
            </a:r>
            <a:r>
              <a:rPr lang="en-US" altLang="id-ID" sz="2000" i="1" dirty="0" err="1" smtClean="0">
                <a:solidFill>
                  <a:schemeClr val="tx1"/>
                </a:solidFill>
              </a:rPr>
              <a:t>atau</a:t>
            </a:r>
            <a:r>
              <a:rPr lang="en-US" altLang="id-ID" sz="2000" i="1" dirty="0" smtClean="0">
                <a:solidFill>
                  <a:schemeClr val="tx1"/>
                </a:solidFill>
              </a:rPr>
              <a:t> </a:t>
            </a:r>
            <a:r>
              <a:rPr lang="en-US" altLang="id-ID" sz="2000" i="1" dirty="0" err="1" smtClean="0">
                <a:solidFill>
                  <a:schemeClr val="tx1"/>
                </a:solidFill>
              </a:rPr>
              <a:t>pipa</a:t>
            </a:r>
            <a:r>
              <a:rPr lang="en-US" altLang="id-ID" sz="2000" i="1" dirty="0" smtClean="0">
                <a:solidFill>
                  <a:schemeClr val="tx1"/>
                </a:solidFill>
              </a:rPr>
              <a:t> </a:t>
            </a:r>
            <a:r>
              <a:rPr lang="en-US" altLang="id-ID" sz="2000" i="1" dirty="0" err="1" smtClean="0">
                <a:solidFill>
                  <a:schemeClr val="tx1"/>
                </a:solidFill>
              </a:rPr>
              <a:t>limpasan</a:t>
            </a:r>
            <a:endParaRPr lang="id-ID" altLang="id-ID" sz="2000" i="1" dirty="0" smtClean="0">
              <a:solidFill>
                <a:schemeClr val="tx1"/>
              </a:solidFill>
            </a:endParaRPr>
          </a:p>
          <a:p>
            <a:r>
              <a:rPr lang="id-ID" altLang="id-ID" sz="2000" dirty="0" smtClean="0"/>
              <a:t>Musim kemarau sehingga salinitas tinggi, maka </a:t>
            </a:r>
            <a:r>
              <a:rPr lang="en-US" altLang="id-ID" sz="2000" dirty="0" smtClean="0"/>
              <a:t>p</a:t>
            </a:r>
            <a:r>
              <a:rPr lang="id-ID" altLang="id-ID" sz="2000" i="1" dirty="0" smtClean="0"/>
              <a:t>enambahan air </a:t>
            </a:r>
            <a:endParaRPr lang="id-ID" altLang="id-ID" sz="2000" i="1" dirty="0"/>
          </a:p>
        </p:txBody>
      </p:sp>
      <p:sp>
        <p:nvSpPr>
          <p:cNvPr id="7" name="Freeform 6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84818032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0501" y="837064"/>
            <a:ext cx="10863617" cy="582304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charset="0"/>
              </a:rPr>
              <a:t>4. </a:t>
            </a:r>
            <a:r>
              <a:rPr lang="en-US" sz="3200" b="1" dirty="0">
                <a:solidFill>
                  <a:srgbClr val="002060"/>
                </a:solidFill>
                <a:latin typeface="Arial" charset="0"/>
              </a:rPr>
              <a:t>OKSIGEN </a:t>
            </a:r>
            <a:r>
              <a:rPr lang="en-US" sz="3200" b="1" dirty="0" smtClean="0">
                <a:solidFill>
                  <a:srgbClr val="002060"/>
                </a:solidFill>
                <a:latin typeface="Arial" charset="0"/>
              </a:rPr>
              <a:t>TERLARUT/DO </a:t>
            </a:r>
            <a:r>
              <a:rPr lang="en-US" sz="3200" b="1" dirty="0">
                <a:solidFill>
                  <a:srgbClr val="002060"/>
                </a:solidFill>
                <a:latin typeface="Arial" charset="0"/>
              </a:rPr>
              <a:t>(</a:t>
            </a:r>
            <a:r>
              <a:rPr lang="en-US" sz="3200" b="1" i="1" dirty="0">
                <a:solidFill>
                  <a:srgbClr val="002060"/>
                </a:solidFill>
                <a:latin typeface="Arial" charset="0"/>
              </a:rPr>
              <a:t>Dissolved Oxygen</a:t>
            </a:r>
            <a:r>
              <a:rPr lang="en-US" sz="3200" b="1" dirty="0" smtClean="0">
                <a:solidFill>
                  <a:srgbClr val="002060"/>
                </a:solidFill>
                <a:latin typeface="Arial" charset="0"/>
              </a:rPr>
              <a:t>) = </a:t>
            </a:r>
            <a:r>
              <a:rPr lang="id-ID" sz="3200" b="1" dirty="0">
                <a:solidFill>
                  <a:srgbClr val="002060"/>
                </a:solidFill>
                <a:latin typeface="Arial Narrow" panose="020B0606020202030204" pitchFamily="34" charset="0"/>
              </a:rPr>
              <a:t>≥ 4 ppm</a:t>
            </a:r>
            <a:r>
              <a:rPr lang="id-ID" sz="32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32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002060"/>
                </a:solidFill>
                <a:latin typeface="Arial" charset="0"/>
              </a:rPr>
              <a:t> </a:t>
            </a:r>
            <a:endParaRPr lang="id-ID" sz="32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4329" y="1446662"/>
            <a:ext cx="9343504" cy="2729552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  <a:defRPr/>
            </a:pPr>
            <a:r>
              <a:rPr lang="en-US" sz="2400" b="1" dirty="0" err="1" smtClean="0">
                <a:latin typeface="Arial Narrow" pitchFamily="34" charset="0"/>
              </a:rPr>
              <a:t>Fungsi</a:t>
            </a:r>
            <a:r>
              <a:rPr lang="en-US" sz="2400" b="1" dirty="0" smtClean="0">
                <a:latin typeface="Arial Narrow" pitchFamily="34" charset="0"/>
              </a:rPr>
              <a:t>: 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 Narrow" pitchFamily="34" charset="0"/>
              </a:rPr>
              <a:t>Pernafasan</a:t>
            </a:r>
            <a:endParaRPr lang="en-US" sz="2400" b="1" dirty="0" smtClean="0">
              <a:latin typeface="Arial Narrow" pitchFamily="34" charset="0"/>
            </a:endParaRP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 Narrow" pitchFamily="34" charset="0"/>
              </a:rPr>
              <a:t>Pembakaran</a:t>
            </a:r>
            <a:r>
              <a:rPr lang="en-US" sz="2400" b="1" dirty="0" smtClean="0">
                <a:latin typeface="Arial Narrow" pitchFamily="34" charset="0"/>
              </a:rPr>
              <a:t>/</a:t>
            </a:r>
            <a:r>
              <a:rPr lang="en-US" sz="2400" b="1" dirty="0" err="1" smtClean="0">
                <a:latin typeface="Arial Narrow" pitchFamily="34" charset="0"/>
              </a:rPr>
              <a:t>Dekomposisi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Bahan</a:t>
            </a:r>
            <a:r>
              <a:rPr lang="en-US" sz="2400" b="1" dirty="0" smtClean="0">
                <a:latin typeface="Arial Narrow" pitchFamily="34" charset="0"/>
              </a:rPr>
              <a:t> </a:t>
            </a:r>
          </a:p>
          <a:p>
            <a:pPr marL="609600" indent="-609600">
              <a:lnSpc>
                <a:spcPct val="90000"/>
              </a:lnSpc>
              <a:buNone/>
              <a:defRPr/>
            </a:pPr>
            <a:r>
              <a:rPr lang="en-US" sz="2400" b="1" dirty="0" err="1" smtClean="0">
                <a:latin typeface="Arial Narrow" pitchFamily="34" charset="0"/>
              </a:rPr>
              <a:t>Sumber</a:t>
            </a:r>
            <a:r>
              <a:rPr lang="en-US" sz="2400" b="1" dirty="0" smtClean="0">
                <a:latin typeface="Arial Narrow" pitchFamily="34" charset="0"/>
              </a:rPr>
              <a:t>: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 Narrow" pitchFamily="34" charset="0"/>
              </a:rPr>
              <a:t>Fotosintesis</a:t>
            </a:r>
            <a:endParaRPr lang="en-US" sz="2400" b="1" dirty="0" smtClean="0">
              <a:latin typeface="Arial Narrow" pitchFamily="34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 Narrow" pitchFamily="34" charset="0"/>
              </a:rPr>
              <a:t>Atmosfer</a:t>
            </a:r>
            <a:r>
              <a:rPr lang="en-US" sz="2400" b="1" dirty="0" smtClean="0">
                <a:latin typeface="Arial Narrow" pitchFamily="34" charset="0"/>
              </a:rPr>
              <a:t> (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2 </a:t>
            </a:r>
            <a:r>
              <a:rPr lang="en-US" sz="2400" b="1" dirty="0" smtClean="0">
                <a:latin typeface="Arial Narrow" pitchFamily="34" charset="0"/>
              </a:rPr>
              <a:t>= 20% </a:t>
            </a:r>
            <a:r>
              <a:rPr lang="en-US" sz="2400" b="1" dirty="0" err="1" smtClean="0">
                <a:latin typeface="Arial Narrow" pitchFamily="34" charset="0"/>
              </a:rPr>
              <a:t>dlm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udara</a:t>
            </a:r>
            <a:r>
              <a:rPr lang="en-US" sz="2400" b="1" dirty="0" smtClean="0">
                <a:latin typeface="Arial Narrow" pitchFamily="34" charset="0"/>
              </a:rPr>
              <a:t>): </a:t>
            </a:r>
            <a:r>
              <a:rPr lang="en-US" sz="2400" b="1" dirty="0" err="1" smtClean="0">
                <a:latin typeface="Arial Narrow" pitchFamily="34" charset="0"/>
              </a:rPr>
              <a:t>difusi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endParaRPr lang="id-ID" sz="2400" b="1" dirty="0" smtClean="0">
              <a:latin typeface="Arial Narrow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143001" y="5222877"/>
            <a:ext cx="8143214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id-ID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29354" y="4353634"/>
            <a:ext cx="10594073" cy="2354239"/>
            <a:chOff x="1170297" y="4247866"/>
            <a:chExt cx="10266527" cy="2500952"/>
          </a:xfrm>
        </p:grpSpPr>
        <p:sp>
          <p:nvSpPr>
            <p:cNvPr id="5" name="Rectangle 2"/>
            <p:cNvSpPr txBox="1">
              <a:spLocks noChangeArrowheads="1"/>
            </p:cNvSpPr>
            <p:nvPr/>
          </p:nvSpPr>
          <p:spPr>
            <a:xfrm>
              <a:off x="1170297" y="4310417"/>
              <a:ext cx="4220570" cy="127151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92500"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400" b="1" dirty="0" err="1" smtClean="0">
                  <a:solidFill>
                    <a:srgbClr val="002060"/>
                  </a:solidFill>
                </a:rPr>
                <a:t>Fotosintesis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: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pembentukan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BO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dlm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khlorofil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tumbuhan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air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dengan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enerji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sinar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</a:rPr>
                <a:t>matahari</a:t>
              </a:r>
              <a:endParaRPr lang="id-ID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>
            <a:xfrm>
              <a:off x="5650079" y="4247866"/>
              <a:ext cx="5786745" cy="25009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Font typeface="Wingdings 3" charset="2"/>
                <a:buNone/>
                <a:defRPr/>
              </a:pPr>
              <a:r>
                <a:rPr lang="en-US" b="1" dirty="0" smtClean="0"/>
                <a:t>1. </a:t>
              </a:r>
              <a:r>
                <a:rPr lang="en-US" b="1" dirty="0" err="1" smtClean="0"/>
                <a:t>Pembentukan</a:t>
              </a:r>
              <a:r>
                <a:rPr lang="en-US" b="1" dirty="0" smtClean="0"/>
                <a:t> BO </a:t>
              </a:r>
              <a:r>
                <a:rPr lang="en-US" b="1" dirty="0" err="1" smtClean="0"/>
                <a:t>karbohidrat</a:t>
              </a:r>
              <a:r>
                <a:rPr lang="en-US" b="1" dirty="0" smtClean="0"/>
                <a:t> </a:t>
              </a:r>
            </a:p>
            <a:p>
              <a:pPr marL="609600" indent="-609600">
                <a:buFont typeface="Wingdings 3" charset="2"/>
                <a:buNone/>
                <a:defRPr/>
              </a:pPr>
              <a:r>
                <a:rPr lang="en-US" b="1" dirty="0" smtClean="0"/>
                <a:t>	 nCO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 + nH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 ----- &gt; </a:t>
              </a:r>
              <a:r>
                <a:rPr lang="en-US" b="1" dirty="0" err="1" smtClean="0">
                  <a:sym typeface="Wingdings" pitchFamily="2" charset="2"/>
                </a:rPr>
                <a:t>nC</a:t>
              </a:r>
              <a:r>
                <a:rPr lang="en-US" b="1" dirty="0" smtClean="0">
                  <a:sym typeface="Wingdings" pitchFamily="2" charset="2"/>
                </a:rPr>
                <a:t>(H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  <a:r>
                <a:rPr lang="en-US" b="1" dirty="0" smtClean="0">
                  <a:sym typeface="Wingdings" pitchFamily="2" charset="2"/>
                </a:rPr>
                <a:t>O) + nO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  <a:endParaRPr lang="en-US" b="1" baseline="-25000" dirty="0" smtClean="0"/>
            </a:p>
            <a:p>
              <a:pPr marL="609600" indent="-609600">
                <a:buFont typeface="Wingdings 3" charset="2"/>
                <a:buNone/>
                <a:defRPr/>
              </a:pPr>
              <a:r>
                <a:rPr lang="en-US" b="1" dirty="0" smtClean="0"/>
                <a:t>2. </a:t>
              </a:r>
              <a:r>
                <a:rPr lang="en-US" b="1" dirty="0" err="1" smtClean="0"/>
                <a:t>Pembentukan</a:t>
              </a:r>
              <a:r>
                <a:rPr lang="en-US" b="1" dirty="0" smtClean="0"/>
                <a:t> protein </a:t>
              </a:r>
            </a:p>
            <a:p>
              <a:pPr marL="609600" indent="-609600">
                <a:buFont typeface="Wingdings 3" charset="2"/>
                <a:buNone/>
                <a:defRPr/>
              </a:pPr>
              <a:r>
                <a:rPr lang="en-US" b="1" dirty="0" smtClean="0"/>
                <a:t>	5CO</a:t>
              </a:r>
              <a:r>
                <a:rPr lang="en-US" b="1" baseline="-25000" dirty="0" smtClean="0"/>
                <a:t>2 </a:t>
              </a:r>
              <a:r>
                <a:rPr lang="en-US" b="1" dirty="0" smtClean="0"/>
                <a:t>+ 2H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 + NH</a:t>
              </a:r>
              <a:r>
                <a:rPr lang="en-US" b="1" baseline="-25000" dirty="0" smtClean="0"/>
                <a:t>3</a:t>
              </a:r>
              <a:r>
                <a:rPr lang="en-US" b="1" dirty="0" smtClean="0"/>
                <a:t> --- &gt;</a:t>
              </a:r>
              <a:r>
                <a:rPr lang="en-US" b="1" dirty="0" smtClean="0">
                  <a:sym typeface="Wingdings" pitchFamily="2" charset="2"/>
                </a:rPr>
                <a:t> C</a:t>
              </a:r>
              <a:r>
                <a:rPr lang="en-US" b="1" baseline="-25000" dirty="0" smtClean="0">
                  <a:sym typeface="Wingdings" pitchFamily="2" charset="2"/>
                </a:rPr>
                <a:t>5</a:t>
              </a:r>
              <a:r>
                <a:rPr lang="en-US" b="1" dirty="0" smtClean="0">
                  <a:sym typeface="Wingdings" pitchFamily="2" charset="2"/>
                </a:rPr>
                <a:t>H</a:t>
              </a:r>
              <a:r>
                <a:rPr lang="en-US" b="1" baseline="-25000" dirty="0" smtClean="0">
                  <a:sym typeface="Wingdings" pitchFamily="2" charset="2"/>
                </a:rPr>
                <a:t>7</a:t>
              </a:r>
              <a:r>
                <a:rPr lang="en-US" b="1" dirty="0" smtClean="0">
                  <a:sym typeface="Wingdings" pitchFamily="2" charset="2"/>
                </a:rPr>
                <a:t>NO</a:t>
              </a:r>
              <a:r>
                <a:rPr lang="en-US" b="1" baseline="30000" dirty="0" smtClean="0">
                  <a:sym typeface="Wingdings" pitchFamily="2" charset="2"/>
                </a:rPr>
                <a:t>+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  <a:r>
                <a:rPr lang="en-US" b="1" dirty="0" smtClean="0">
                  <a:sym typeface="Wingdings" pitchFamily="2" charset="2"/>
                </a:rPr>
                <a:t>+ 5O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</a:p>
            <a:p>
              <a:pPr marL="609600" indent="-609600">
                <a:buFont typeface="Wingdings 3" charset="2"/>
                <a:buNone/>
                <a:defRPr/>
              </a:pPr>
              <a:r>
                <a:rPr lang="en-US" b="1" baseline="-25000" dirty="0" smtClean="0">
                  <a:sym typeface="Wingdings" pitchFamily="2" charset="2"/>
                </a:rPr>
                <a:t>	</a:t>
              </a:r>
              <a:r>
                <a:rPr lang="en-US" b="1" dirty="0" err="1" smtClean="0">
                  <a:sym typeface="Wingdings" pitchFamily="2" charset="2"/>
                </a:rPr>
                <a:t>atau</a:t>
              </a:r>
              <a:endParaRPr lang="en-US" b="1" dirty="0" smtClean="0">
                <a:sym typeface="Wingdings" pitchFamily="2" charset="2"/>
              </a:endParaRPr>
            </a:p>
            <a:p>
              <a:pPr marL="609600" indent="-609600">
                <a:buFont typeface="Wingdings 3" charset="2"/>
                <a:buNone/>
                <a:defRPr/>
              </a:pPr>
              <a:r>
                <a:rPr lang="en-US" b="1" dirty="0" smtClean="0">
                  <a:sym typeface="Wingdings" pitchFamily="2" charset="2"/>
                </a:rPr>
                <a:t>	</a:t>
              </a:r>
              <a:r>
                <a:rPr lang="en-US" b="1" dirty="0" smtClean="0"/>
                <a:t>5CO</a:t>
              </a:r>
              <a:r>
                <a:rPr lang="en-US" b="1" baseline="-25000" dirty="0" smtClean="0"/>
                <a:t>2 </a:t>
              </a:r>
              <a:r>
                <a:rPr lang="en-US" b="1" dirty="0" smtClean="0"/>
                <a:t>+ 2H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 + HNO</a:t>
              </a:r>
              <a:r>
                <a:rPr lang="en-US" b="1" baseline="-25000" dirty="0" smtClean="0"/>
                <a:t>3</a:t>
              </a:r>
              <a:r>
                <a:rPr lang="en-US" b="1" dirty="0" smtClean="0"/>
                <a:t> -- &gt;</a:t>
              </a:r>
              <a:r>
                <a:rPr lang="en-US" b="1" dirty="0" smtClean="0">
                  <a:sym typeface="Wingdings" pitchFamily="2" charset="2"/>
                </a:rPr>
                <a:t> C</a:t>
              </a:r>
              <a:r>
                <a:rPr lang="en-US" b="1" baseline="-25000" dirty="0" smtClean="0">
                  <a:sym typeface="Wingdings" pitchFamily="2" charset="2"/>
                </a:rPr>
                <a:t>5</a:t>
              </a:r>
              <a:r>
                <a:rPr lang="en-US" b="1" dirty="0" smtClean="0">
                  <a:sym typeface="Wingdings" pitchFamily="2" charset="2"/>
                </a:rPr>
                <a:t>H</a:t>
              </a:r>
              <a:r>
                <a:rPr lang="en-US" b="1" baseline="-25000" dirty="0" smtClean="0">
                  <a:sym typeface="Wingdings" pitchFamily="2" charset="2"/>
                </a:rPr>
                <a:t>7</a:t>
              </a:r>
              <a:r>
                <a:rPr lang="en-US" b="1" dirty="0" smtClean="0">
                  <a:sym typeface="Wingdings" pitchFamily="2" charset="2"/>
                </a:rPr>
                <a:t>NO</a:t>
              </a:r>
              <a:r>
                <a:rPr lang="en-US" b="1" baseline="30000" dirty="0" smtClean="0">
                  <a:sym typeface="Wingdings" pitchFamily="2" charset="2"/>
                </a:rPr>
                <a:t>+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  <a:r>
                <a:rPr lang="en-US" b="1" dirty="0" smtClean="0">
                  <a:sym typeface="Wingdings" pitchFamily="2" charset="2"/>
                </a:rPr>
                <a:t>+ 7O</a:t>
              </a:r>
              <a:r>
                <a:rPr lang="en-US" b="1" baseline="-25000" dirty="0" smtClean="0">
                  <a:sym typeface="Wingdings" pitchFamily="2" charset="2"/>
                </a:rPr>
                <a:t>2</a:t>
              </a:r>
              <a:endParaRPr lang="id-ID" b="1" baseline="-25000" dirty="0" smtClean="0">
                <a:sym typeface="Wingdings" pitchFamily="2" charset="2"/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2677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208881"/>
              </p:ext>
            </p:extLst>
          </p:nvPr>
        </p:nvGraphicFramePr>
        <p:xfrm>
          <a:off x="2265528" y="814388"/>
          <a:ext cx="7030872" cy="604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" name="Worksheet" r:id="rId3" imgW="6105525" imgH="5772150" progId="Excel.Sheet.8">
                  <p:embed/>
                </p:oleObj>
              </mc:Choice>
              <mc:Fallback>
                <p:oleObj name="Worksheet" r:id="rId3" imgW="6105525" imgH="5772150" progId="Excel.Sheet.8">
                  <p:embed/>
                  <p:pic>
                    <p:nvPicPr>
                      <p:cNvPr id="1167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528" y="814388"/>
                        <a:ext cx="7030872" cy="604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 2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103451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6296" y="1041779"/>
            <a:ext cx="3928660" cy="66419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>
                <a:solidFill>
                  <a:srgbClr val="002060"/>
                </a:solidFill>
                <a:latin typeface="Arial" charset="0"/>
              </a:rPr>
              <a:t>Pengurangan</a:t>
            </a:r>
            <a:r>
              <a:rPr lang="en-US" sz="2800" b="1" dirty="0" smtClean="0">
                <a:solidFill>
                  <a:srgbClr val="002060"/>
                </a:solidFill>
                <a:latin typeface="Arial" charset="0"/>
              </a:rPr>
              <a:t> DO</a:t>
            </a:r>
            <a:endParaRPr lang="id-ID" sz="28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7797" y="1671849"/>
            <a:ext cx="11395881" cy="3555244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  <a:defRPr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Respirasi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pernafasan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b="1" dirty="0" smtClean="0"/>
              <a:t>C</a:t>
            </a:r>
            <a:r>
              <a:rPr lang="en-US" sz="2400" b="1" baseline="-25000" dirty="0" smtClean="0"/>
              <a:t>6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12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6</a:t>
            </a:r>
            <a:r>
              <a:rPr lang="en-US" sz="2400" b="1" dirty="0" smtClean="0"/>
              <a:t> </a:t>
            </a:r>
            <a:r>
              <a:rPr lang="en-US" sz="2400" b="1" dirty="0"/>
              <a:t>+ 6O</a:t>
            </a:r>
            <a:r>
              <a:rPr lang="en-US" sz="2400" b="1" baseline="-25000" dirty="0"/>
              <a:t>2</a:t>
            </a:r>
            <a:r>
              <a:rPr lang="en-US" sz="2400" b="1" dirty="0"/>
              <a:t> --- &gt; 6CO</a:t>
            </a:r>
            <a:r>
              <a:rPr lang="en-US" sz="2400" b="1" baseline="-25000" dirty="0"/>
              <a:t>2</a:t>
            </a:r>
            <a:r>
              <a:rPr lang="en-US" sz="2400" b="1" dirty="0"/>
              <a:t> + </a:t>
            </a:r>
            <a:r>
              <a:rPr lang="en-US" sz="2400" b="1" dirty="0" smtClean="0"/>
              <a:t>6H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O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Dekomposisi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bahan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organik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b="1" dirty="0">
                <a:sym typeface="Wingdings" pitchFamily="2" charset="2"/>
              </a:rPr>
              <a:t>C</a:t>
            </a:r>
            <a:r>
              <a:rPr lang="en-US" sz="2400" b="1" baseline="-25000" dirty="0">
                <a:sym typeface="Wingdings" pitchFamily="2" charset="2"/>
              </a:rPr>
              <a:t>5</a:t>
            </a:r>
            <a:r>
              <a:rPr lang="en-US" sz="2400" b="1" dirty="0">
                <a:sym typeface="Wingdings" pitchFamily="2" charset="2"/>
              </a:rPr>
              <a:t>H</a:t>
            </a:r>
            <a:r>
              <a:rPr lang="en-US" sz="2400" b="1" baseline="-25000" dirty="0">
                <a:sym typeface="Wingdings" pitchFamily="2" charset="2"/>
              </a:rPr>
              <a:t>7</a:t>
            </a:r>
            <a:r>
              <a:rPr lang="en-US" sz="2400" b="1" dirty="0">
                <a:sym typeface="Wingdings" pitchFamily="2" charset="2"/>
              </a:rPr>
              <a:t>NO</a:t>
            </a:r>
            <a:r>
              <a:rPr lang="en-US" sz="2400" b="1" baseline="-25000" dirty="0">
                <a:sym typeface="Wingdings" pitchFamily="2" charset="2"/>
              </a:rPr>
              <a:t>2</a:t>
            </a:r>
            <a:r>
              <a:rPr lang="en-US" sz="2400" b="1" dirty="0">
                <a:sym typeface="Wingdings" pitchFamily="2" charset="2"/>
              </a:rPr>
              <a:t>+ 5O</a:t>
            </a:r>
            <a:r>
              <a:rPr lang="en-US" sz="2400" b="1" baseline="-25000" dirty="0">
                <a:sym typeface="Wingdings" pitchFamily="2" charset="2"/>
              </a:rPr>
              <a:t>2  </a:t>
            </a:r>
            <a:r>
              <a:rPr lang="en-US" sz="2400" b="1" dirty="0">
                <a:sym typeface="Wingdings" pitchFamily="2" charset="2"/>
              </a:rPr>
              <a:t>--- &gt; </a:t>
            </a:r>
            <a:r>
              <a:rPr lang="en-US" sz="2400" b="1" dirty="0"/>
              <a:t>6CO</a:t>
            </a:r>
            <a:r>
              <a:rPr lang="en-US" sz="2400" b="1" baseline="-25000" dirty="0"/>
              <a:t>2</a:t>
            </a:r>
            <a:r>
              <a:rPr lang="en-US" sz="2400" b="1" dirty="0"/>
              <a:t> + 6H</a:t>
            </a:r>
            <a:r>
              <a:rPr lang="en-US" sz="2400" b="1" baseline="-25000" dirty="0"/>
              <a:t>2</a:t>
            </a:r>
            <a:r>
              <a:rPr lang="en-US" sz="2400" b="1" dirty="0"/>
              <a:t>O + NH</a:t>
            </a:r>
            <a:r>
              <a:rPr lang="en-US" sz="2400" b="1" baseline="-25000" dirty="0"/>
              <a:t>3</a:t>
            </a:r>
            <a:endParaRPr lang="en-US" sz="2400" b="1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Reaksi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Fe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valensi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2 (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fero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jadi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3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feri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): </a:t>
            </a:r>
            <a:r>
              <a:rPr lang="en-US" sz="2400" b="1" dirty="0"/>
              <a:t>4Fe</a:t>
            </a:r>
            <a:r>
              <a:rPr lang="en-US" sz="2400" b="1" baseline="30000" dirty="0"/>
              <a:t>2+</a:t>
            </a:r>
            <a:r>
              <a:rPr lang="en-US" sz="2400" b="1" dirty="0"/>
              <a:t> + 4H</a:t>
            </a:r>
            <a:r>
              <a:rPr lang="en-US" sz="2400" b="1" baseline="30000" dirty="0"/>
              <a:t>+</a:t>
            </a:r>
            <a:r>
              <a:rPr lang="en-US" sz="2400" b="1" dirty="0"/>
              <a:t> + O</a:t>
            </a:r>
            <a:r>
              <a:rPr lang="en-US" sz="2400" b="1" baseline="-25000" dirty="0"/>
              <a:t>2</a:t>
            </a:r>
            <a:r>
              <a:rPr lang="en-US" sz="2400" b="1" dirty="0"/>
              <a:t> --- &gt; 4Fe</a:t>
            </a:r>
            <a:r>
              <a:rPr lang="en-US" sz="2400" b="1" baseline="30000" dirty="0"/>
              <a:t>3+</a:t>
            </a:r>
            <a:r>
              <a:rPr lang="en-US" sz="2400" b="1" dirty="0"/>
              <a:t> + 2H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Adanya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gas-gas lain (N</a:t>
            </a:r>
            <a:r>
              <a:rPr lang="en-US" sz="24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Menguap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karena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suhu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naik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Masuk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tanah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bersama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air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tanah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667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126" y="764275"/>
            <a:ext cx="7733068" cy="64144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Kadar DO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jam (</a:t>
            </a:r>
            <a:r>
              <a:rPr lang="en-US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jam) </a:t>
            </a:r>
            <a:endParaRPr lang="id-ID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7789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784461"/>
              </p:ext>
            </p:extLst>
          </p:nvPr>
        </p:nvGraphicFramePr>
        <p:xfrm>
          <a:off x="1822355" y="1493360"/>
          <a:ext cx="6775734" cy="5059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Chart" r:id="rId4" imgW="4667402" imgH="3267151" progId="Excel.Sheet.8">
                  <p:embed/>
                </p:oleObj>
              </mc:Choice>
              <mc:Fallback>
                <p:oleObj name="Chart" r:id="rId4" imgW="4667402" imgH="3267151" progId="Excel.Sheet.8">
                  <p:embed/>
                  <p:pic>
                    <p:nvPicPr>
                      <p:cNvPr id="6778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355" y="1493360"/>
                        <a:ext cx="6775734" cy="50598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72954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01503" y="894841"/>
            <a:ext cx="8802806" cy="6013098"/>
            <a:chOff x="1902920" y="495674"/>
            <a:chExt cx="8943772" cy="6286125"/>
          </a:xfrm>
        </p:grpSpPr>
        <p:pic>
          <p:nvPicPr>
            <p:cNvPr id="662531" name="Picture 3" descr="Turbo aeratio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30654" y="495674"/>
              <a:ext cx="4264773" cy="3044451"/>
            </a:xfrm>
            <a:prstGeom prst="rect">
              <a:avLst/>
            </a:prstGeom>
            <a:noFill/>
          </p:spPr>
        </p:pic>
        <p:pic>
          <p:nvPicPr>
            <p:cNvPr id="662533" name="Picture 5" descr="AERATI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02920" y="3797633"/>
              <a:ext cx="4320458" cy="2940065"/>
            </a:xfrm>
            <a:prstGeom prst="rect">
              <a:avLst/>
            </a:prstGeom>
            <a:noFill/>
          </p:spPr>
        </p:pic>
        <p:pic>
          <p:nvPicPr>
            <p:cNvPr id="662534" name="Picture 6" descr="AquaThailand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509983" y="3800583"/>
              <a:ext cx="4336709" cy="2981216"/>
            </a:xfrm>
            <a:prstGeom prst="rect">
              <a:avLst/>
            </a:prstGeom>
            <a:noFill/>
          </p:spPr>
        </p:pic>
      </p:grpSp>
      <p:pic>
        <p:nvPicPr>
          <p:cNvPr id="7" name="Image 14"/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6281814" y="928049"/>
            <a:ext cx="4295201" cy="2879676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315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660" y="846161"/>
            <a:ext cx="3427862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id-ID" sz="3200" b="1" dirty="0" smtClean="0">
                <a:solidFill>
                  <a:srgbClr val="002060"/>
                </a:solidFill>
              </a:rPr>
              <a:t>5. pH Air</a:t>
            </a:r>
            <a:endParaRPr lang="id-ID" altLang="id-ID" sz="3200" b="1" dirty="0" smtClean="0">
              <a:solidFill>
                <a:srgbClr val="00206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1115" y="2389496"/>
            <a:ext cx="8122693" cy="1268104"/>
          </a:xfrm>
        </p:spPr>
        <p:txBody>
          <a:bodyPr>
            <a:normAutofit/>
          </a:bodyPr>
          <a:lstStyle/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Jumlah mole ion hidrogen per liter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Skala </a:t>
            </a:r>
            <a:r>
              <a:rPr lang="id-ID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konsentrasi ion hidrogen 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524001" y="5222876"/>
            <a:ext cx="7516813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id-ID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528549" y="4106839"/>
            <a:ext cx="829783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id-ID" sz="3200" dirty="0"/>
              <a:t> Logaritma terbalik normalitas ion H bebas 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719618" y="4800600"/>
            <a:ext cx="913035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609600" indent="-609600">
              <a:lnSpc>
                <a:spcPct val="6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id-ID" sz="3600" dirty="0"/>
              <a:t>					</a:t>
            </a:r>
            <a:r>
              <a:rPr lang="id-ID" sz="3200" dirty="0"/>
              <a:t>1	</a:t>
            </a:r>
          </a:p>
          <a:p>
            <a:pPr marL="609600" indent="-609600">
              <a:lnSpc>
                <a:spcPct val="6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id-ID" sz="3200" dirty="0"/>
              <a:t>pH = ----------------------------------------------</a:t>
            </a:r>
          </a:p>
          <a:p>
            <a:pPr marL="609600" indent="-609600">
              <a:lnSpc>
                <a:spcPct val="60000"/>
              </a:lnSpc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id-ID" sz="3200" dirty="0"/>
              <a:t>          log </a:t>
            </a:r>
            <a:r>
              <a:rPr lang="id-ID" sz="3200" baseline="-25000" dirty="0"/>
              <a:t>10</a:t>
            </a:r>
            <a:r>
              <a:rPr lang="id-ID" sz="3200" dirty="0"/>
              <a:t> [H</a:t>
            </a:r>
            <a:r>
              <a:rPr lang="id-ID" sz="3200" baseline="30000" dirty="0"/>
              <a:t>-</a:t>
            </a:r>
            <a:r>
              <a:rPr lang="id-ID" sz="3200" dirty="0"/>
              <a:t>]dalam g eqivalen per liter</a:t>
            </a:r>
            <a:endParaRPr lang="id-ID" sz="3200" baseline="-25000" dirty="0"/>
          </a:p>
        </p:txBody>
      </p:sp>
      <p:graphicFrame>
        <p:nvGraphicFramePr>
          <p:cNvPr id="3079" name="Object 10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7" name="Equation" r:id="rId4" imgW="114151" imgH="215619" progId="Equation.3">
                  <p:embed/>
                </p:oleObj>
              </mc:Choice>
              <mc:Fallback>
                <p:oleObj name="Equation" r:id="rId4" imgW="114151" imgH="215619" progId="Equation.3">
                  <p:embed/>
                  <p:pic>
                    <p:nvPicPr>
                      <p:cNvPr id="307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11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8" name="Equation" r:id="rId6" imgW="114151" imgH="215619" progId="Equation.3">
                  <p:embed/>
                </p:oleObj>
              </mc:Choice>
              <mc:Fallback>
                <p:oleObj name="Equation" r:id="rId6" imgW="114151" imgH="215619" progId="Equation.3">
                  <p:embed/>
                  <p:pic>
                    <p:nvPicPr>
                      <p:cNvPr id="308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1" name="Object 14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9" name="Equation" r:id="rId7" imgW="114151" imgH="215619" progId="Equation.3">
                  <p:embed/>
                </p:oleObj>
              </mc:Choice>
              <mc:Fallback>
                <p:oleObj name="Equation" r:id="rId7" imgW="114151" imgH="215619" progId="Equation.3">
                  <p:embed/>
                  <p:pic>
                    <p:nvPicPr>
                      <p:cNvPr id="3081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Text Box 31"/>
          <p:cNvSpPr txBox="1">
            <a:spLocks noChangeArrowheads="1"/>
          </p:cNvSpPr>
          <p:nvPr/>
        </p:nvSpPr>
        <p:spPr bwMode="auto">
          <a:xfrm>
            <a:off x="1692321" y="1628633"/>
            <a:ext cx="765639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id-ID" altLang="id-ID" sz="3200" dirty="0">
                <a:latin typeface="Arial" panose="020B0604020202020204" pitchFamily="34" charset="0"/>
                <a:cs typeface="Arial" panose="020B0604020202020204" pitchFamily="34" charset="0"/>
              </a:rPr>
              <a:t>Disosiasi air </a:t>
            </a:r>
            <a:r>
              <a:rPr lang="id-ID" altLang="id-I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murni</a:t>
            </a:r>
            <a:r>
              <a:rPr lang="en-US" altLang="id-I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d-ID" altLang="id-I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alt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3" name="Text Box 32"/>
          <p:cNvSpPr txBox="1">
            <a:spLocks noChangeArrowheads="1"/>
          </p:cNvSpPr>
          <p:nvPr/>
        </p:nvSpPr>
        <p:spPr bwMode="auto">
          <a:xfrm>
            <a:off x="5432947" y="1644555"/>
            <a:ext cx="3638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id-ID" altLang="id-ID" sz="28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id-ID" altLang="id-ID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altLang="id-ID" sz="2800" dirty="0">
                <a:latin typeface="Arial" panose="020B0604020202020204" pitchFamily="34" charset="0"/>
                <a:cs typeface="Arial" panose="020B0604020202020204" pitchFamily="34" charset="0"/>
              </a:rPr>
              <a:t>O &lt;==&gt; H</a:t>
            </a:r>
            <a:r>
              <a:rPr lang="en-US" altLang="id-ID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id-ID" altLang="id-ID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+  OH</a:t>
            </a:r>
            <a:r>
              <a:rPr lang="id-ID" altLang="id-ID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2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3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2827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59471" y="937145"/>
            <a:ext cx="8221006" cy="59140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altLang="id-ID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id-ID" altLang="id-ID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</a:t>
            </a:r>
            <a:r>
              <a:rPr lang="en-US" altLang="id-ID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altLang="id-ID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dlm</a:t>
            </a:r>
            <a:r>
              <a:rPr lang="en-US" altLang="id-ID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endParaRPr lang="id-ID" altLang="id-ID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0061" y="1575175"/>
            <a:ext cx="7465324" cy="3392608"/>
          </a:xfrm>
        </p:spPr>
        <p:txBody>
          <a:bodyPr>
            <a:noAutofit/>
          </a:bodyPr>
          <a:lstStyle/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Fotosintesis	: naik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Respirasi	: turun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Denitrifikasi	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turun</a:t>
            </a:r>
            <a:endParaRPr lang="id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Nitrifikasi	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naik</a:t>
            </a:r>
            <a:endParaRPr lang="id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Fermentasi CH</a:t>
            </a:r>
            <a:r>
              <a:rPr lang="id-ID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turun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Oksidasi sulfida : turun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Reduksi su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fida : naik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97972" y="5074692"/>
            <a:ext cx="8382505" cy="59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 pH</a:t>
            </a:r>
            <a:r>
              <a:rPr lang="en-US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id-ID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US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altLang="id-ID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id-ID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engapuran</a:t>
            </a:r>
            <a:endParaRPr lang="id-ID" altLang="id-ID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4359" y="5677722"/>
            <a:ext cx="9712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Udang </a:t>
            </a:r>
            <a:r>
              <a:rPr lang="en-US" sz="2400" dirty="0" err="1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mampu</a:t>
            </a:r>
            <a:r>
              <a:rPr lang="id-ID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mentolerir kisaran pH </a:t>
            </a:r>
            <a:r>
              <a:rPr lang="id-ID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7,0</a:t>
            </a:r>
            <a:r>
              <a:rPr lang="en-US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</a:t>
            </a:r>
            <a:r>
              <a:rPr lang="id-ID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9,0</a:t>
            </a:r>
            <a:r>
              <a:rPr lang="en-US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id-ID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optimalnya  7.4-7.8</a:t>
            </a:r>
            <a:r>
              <a:rPr lang="en-US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baku</a:t>
            </a:r>
            <a:r>
              <a:rPr lang="en-US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mutu</a:t>
            </a:r>
            <a:r>
              <a:rPr lang="en-US" sz="2400" dirty="0" smtClean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7,5 – 8,5 </a:t>
            </a:r>
            <a:endParaRPr lang="id-ID" sz="2400" dirty="0"/>
          </a:p>
        </p:txBody>
      </p:sp>
      <p:sp>
        <p:nvSpPr>
          <p:cNvPr id="6" name="Freeform 5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2232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8528" y="1087273"/>
            <a:ext cx="8425723" cy="57775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id-ID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Alkalinitas</a:t>
            </a:r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id-ID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Alkalinity</a:t>
            </a:r>
            <a:r>
              <a:rPr lang="en-US" altLang="id-ID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altLang="id-ID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302" y="1937982"/>
            <a:ext cx="7879812" cy="346653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2400" dirty="0" smtClean="0"/>
              <a:t>Ion negatif yg dapat menetralkan ion H</a:t>
            </a:r>
            <a:r>
              <a:rPr lang="id-ID" sz="2400" baseline="30000" dirty="0" smtClean="0"/>
              <a:t>+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/>
              <a:t>    </a:t>
            </a:r>
            <a:r>
              <a:rPr lang="id-ID" sz="2400" dirty="0" smtClean="0"/>
              <a:t>(HCO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)</a:t>
            </a:r>
            <a:r>
              <a:rPr lang="id-ID" sz="2400" baseline="30000" dirty="0" smtClean="0"/>
              <a:t>-</a:t>
            </a:r>
            <a:r>
              <a:rPr lang="id-ID" sz="2400" dirty="0" smtClean="0"/>
              <a:t> dan CO</a:t>
            </a:r>
            <a:r>
              <a:rPr lang="id-ID" sz="2400" baseline="-25000" dirty="0" smtClean="0"/>
              <a:t>3</a:t>
            </a:r>
            <a:r>
              <a:rPr lang="id-ID" sz="2400" baseline="30000" dirty="0" smtClean="0"/>
              <a:t>-2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r>
              <a:rPr lang="id-ID" sz="2400" dirty="0" smtClean="0"/>
              <a:t>Fungsi: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d-ID" sz="2400" dirty="0" smtClean="0"/>
              <a:t>	1. Buffer/penyangga pH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d-ID" sz="2400" dirty="0" smtClean="0"/>
              <a:t>	2. Pengikat 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 ketika melimpah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d-ID" sz="2400" dirty="0" smtClean="0"/>
              <a:t>	3. Penyedia 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 ketika kekurangan</a:t>
            </a:r>
          </a:p>
        </p:txBody>
      </p:sp>
      <p:sp>
        <p:nvSpPr>
          <p:cNvPr id="4" name="Freeform 3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1880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90982" y="827964"/>
            <a:ext cx="8596668" cy="686937"/>
          </a:xfrm>
        </p:spPr>
        <p:txBody>
          <a:bodyPr>
            <a:normAutofit/>
          </a:bodyPr>
          <a:lstStyle/>
          <a:p>
            <a:pPr eaLnBrk="1" hangingPunct="1"/>
            <a:r>
              <a:rPr lang="id-ID" altLang="id-ID" sz="2800" dirty="0" smtClean="0">
                <a:solidFill>
                  <a:srgbClr val="002060"/>
                </a:solidFill>
              </a:rPr>
              <a:t>Pembentukan Alkalinitas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6892" y="2024112"/>
            <a:ext cx="7047299" cy="111487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id-ID" sz="2400" dirty="0" smtClean="0"/>
              <a:t>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 + H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O &lt; = &gt; H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CO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 &lt; = &gt; H</a:t>
            </a:r>
            <a:r>
              <a:rPr lang="id-ID" sz="2400" baseline="30000" dirty="0" smtClean="0"/>
              <a:t>+</a:t>
            </a:r>
            <a:r>
              <a:rPr lang="id-ID" sz="2400" dirty="0" smtClean="0"/>
              <a:t> + </a:t>
            </a:r>
            <a:r>
              <a:rPr lang="id-ID" sz="2400" dirty="0" smtClean="0">
                <a:solidFill>
                  <a:srgbClr val="FF3300"/>
                </a:solidFill>
              </a:rPr>
              <a:t>HCO</a:t>
            </a:r>
            <a:r>
              <a:rPr lang="id-ID" sz="2400" baseline="-25000" dirty="0" smtClean="0">
                <a:solidFill>
                  <a:srgbClr val="FF3300"/>
                </a:solidFill>
              </a:rPr>
              <a:t>3</a:t>
            </a:r>
            <a:r>
              <a:rPr lang="id-ID" sz="2400" baseline="30000" dirty="0" smtClean="0">
                <a:solidFill>
                  <a:srgbClr val="FF3300"/>
                </a:solidFill>
              </a:rPr>
              <a:t>-</a:t>
            </a:r>
          </a:p>
          <a:p>
            <a:pPr marL="609600" indent="-609600">
              <a:buNone/>
              <a:defRPr/>
            </a:pPr>
            <a:r>
              <a:rPr lang="id-ID" sz="2400" baseline="30000" dirty="0" smtClean="0"/>
              <a:t>                                                                </a:t>
            </a:r>
            <a:r>
              <a:rPr lang="id-ID" sz="2400" dirty="0" smtClean="0"/>
              <a:t>&lt; = &gt; H</a:t>
            </a:r>
            <a:r>
              <a:rPr lang="id-ID" sz="2400" baseline="30000" dirty="0" smtClean="0"/>
              <a:t>+</a:t>
            </a:r>
            <a:r>
              <a:rPr lang="id-ID" sz="2400" dirty="0" smtClean="0"/>
              <a:t> + </a:t>
            </a:r>
            <a:r>
              <a:rPr lang="id-ID" sz="2400" dirty="0" smtClean="0">
                <a:solidFill>
                  <a:srgbClr val="FF3300"/>
                </a:solidFill>
              </a:rPr>
              <a:t>CO</a:t>
            </a:r>
            <a:r>
              <a:rPr lang="id-ID" sz="2400" baseline="-25000" dirty="0" smtClean="0">
                <a:solidFill>
                  <a:srgbClr val="FF3300"/>
                </a:solidFill>
              </a:rPr>
              <a:t>3</a:t>
            </a:r>
            <a:r>
              <a:rPr lang="id-ID" sz="2400" baseline="30000" dirty="0" smtClean="0">
                <a:solidFill>
                  <a:srgbClr val="FF3300"/>
                </a:solidFill>
              </a:rPr>
              <a:t>-2</a:t>
            </a:r>
          </a:p>
          <a:p>
            <a:pPr marL="609600" indent="-609600">
              <a:buNone/>
              <a:defRPr/>
            </a:pPr>
            <a:endParaRPr lang="id-ID" sz="2400" baseline="30000" dirty="0" smtClean="0">
              <a:solidFill>
                <a:srgbClr val="FF33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92962" y="3485865"/>
            <a:ext cx="7150290" cy="1099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latin typeface="Arial Narrow" pitchFamily="34" charset="0"/>
              </a:rPr>
              <a:t> NH</a:t>
            </a:r>
            <a:r>
              <a:rPr lang="en-US" sz="2400" baseline="-25000" dirty="0" smtClean="0">
                <a:latin typeface="Arial Narrow" pitchFamily="34" charset="0"/>
              </a:rPr>
              <a:t>3</a:t>
            </a:r>
            <a:r>
              <a:rPr lang="en-US" sz="2400" dirty="0" smtClean="0">
                <a:latin typeface="Arial Narrow" pitchFamily="34" charset="0"/>
              </a:rPr>
              <a:t> + CO</a:t>
            </a:r>
            <a:r>
              <a:rPr lang="en-US" sz="2400" baseline="-25000" dirty="0" smtClean="0">
                <a:latin typeface="Arial Narrow" pitchFamily="34" charset="0"/>
              </a:rPr>
              <a:t>2 </a:t>
            </a:r>
            <a:r>
              <a:rPr lang="en-US" sz="2400" dirty="0" smtClean="0">
                <a:latin typeface="Arial Narrow" pitchFamily="34" charset="0"/>
              </a:rPr>
              <a:t>+ H</a:t>
            </a:r>
            <a:r>
              <a:rPr lang="en-US" sz="2400" baseline="-25000" dirty="0" smtClean="0">
                <a:latin typeface="Arial Narrow" pitchFamily="34" charset="0"/>
              </a:rPr>
              <a:t>2</a:t>
            </a:r>
            <a:r>
              <a:rPr lang="en-US" sz="2400" dirty="0" smtClean="0">
                <a:latin typeface="Arial Narrow" pitchFamily="34" charset="0"/>
              </a:rPr>
              <a:t>O --- &gt;</a:t>
            </a:r>
            <a:r>
              <a:rPr lang="en-US" sz="2400" dirty="0" smtClean="0">
                <a:latin typeface="Arial Narrow" pitchFamily="34" charset="0"/>
                <a:sym typeface="Wingdings" pitchFamily="2" charset="2"/>
              </a:rPr>
              <a:t> NH</a:t>
            </a:r>
            <a:r>
              <a:rPr lang="en-US" sz="2400" baseline="-25000" dirty="0" smtClean="0">
                <a:latin typeface="Arial Narrow" pitchFamily="34" charset="0"/>
                <a:sym typeface="Wingdings" pitchFamily="2" charset="2"/>
              </a:rPr>
              <a:t>4</a:t>
            </a:r>
            <a:r>
              <a:rPr lang="en-US" sz="2400" baseline="30000" dirty="0" smtClean="0">
                <a:latin typeface="Arial Narrow" pitchFamily="34" charset="0"/>
                <a:sym typeface="Wingdings" pitchFamily="2" charset="2"/>
              </a:rPr>
              <a:t>+</a:t>
            </a:r>
            <a:r>
              <a:rPr lang="en-US" sz="2400" dirty="0" smtClean="0">
                <a:latin typeface="Arial Narrow" pitchFamily="34" charset="0"/>
                <a:sym typeface="Wingdings" pitchFamily="2" charset="2"/>
              </a:rPr>
              <a:t>  + </a:t>
            </a:r>
            <a:r>
              <a:rPr lang="en-US" sz="2400" dirty="0" smtClean="0">
                <a:solidFill>
                  <a:srgbClr val="FF3300"/>
                </a:solidFill>
                <a:latin typeface="Arial Narrow" pitchFamily="34" charset="0"/>
              </a:rPr>
              <a:t>HCO</a:t>
            </a:r>
            <a:r>
              <a:rPr lang="en-US" sz="2400" baseline="-25000" dirty="0" smtClean="0">
                <a:solidFill>
                  <a:srgbClr val="FF3300"/>
                </a:solidFill>
                <a:latin typeface="Arial Narrow" pitchFamily="34" charset="0"/>
              </a:rPr>
              <a:t>3</a:t>
            </a:r>
            <a:r>
              <a:rPr lang="en-US" sz="2400" baseline="30000" dirty="0" smtClean="0">
                <a:solidFill>
                  <a:srgbClr val="FF3300"/>
                </a:solidFill>
                <a:latin typeface="Arial Narrow" pitchFamily="34" charset="0"/>
              </a:rPr>
              <a:t>-</a:t>
            </a:r>
            <a:endParaRPr lang="en-US" sz="2400" baseline="-25000" dirty="0" smtClean="0">
              <a:latin typeface="Arial Narrow" pitchFamily="34" charset="0"/>
              <a:sym typeface="Wingdings" pitchFamily="2" charset="2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latin typeface="Arial Narrow" pitchFamily="34" charset="0"/>
              </a:rPr>
              <a:t> 2NH</a:t>
            </a:r>
            <a:r>
              <a:rPr lang="en-US" sz="2400" baseline="-25000" dirty="0" smtClean="0">
                <a:latin typeface="Arial Narrow" pitchFamily="34" charset="0"/>
              </a:rPr>
              <a:t>3</a:t>
            </a:r>
            <a:r>
              <a:rPr lang="en-US" sz="2400" dirty="0" smtClean="0">
                <a:latin typeface="Arial Narrow" pitchFamily="34" charset="0"/>
              </a:rPr>
              <a:t> + CO</a:t>
            </a:r>
            <a:r>
              <a:rPr lang="en-US" sz="2400" baseline="-25000" dirty="0" smtClean="0">
                <a:latin typeface="Arial Narrow" pitchFamily="34" charset="0"/>
              </a:rPr>
              <a:t>2 </a:t>
            </a:r>
            <a:r>
              <a:rPr lang="en-US" sz="2400" dirty="0" smtClean="0">
                <a:latin typeface="Arial Narrow" pitchFamily="34" charset="0"/>
              </a:rPr>
              <a:t>+ H</a:t>
            </a:r>
            <a:r>
              <a:rPr lang="en-US" sz="2400" baseline="-25000" dirty="0" smtClean="0">
                <a:latin typeface="Arial Narrow" pitchFamily="34" charset="0"/>
              </a:rPr>
              <a:t>2</a:t>
            </a:r>
            <a:r>
              <a:rPr lang="en-US" sz="2400" dirty="0" smtClean="0">
                <a:latin typeface="Arial Narrow" pitchFamily="34" charset="0"/>
              </a:rPr>
              <a:t>O --- &gt;</a:t>
            </a:r>
            <a:r>
              <a:rPr lang="en-US" sz="2400" dirty="0" smtClean="0">
                <a:latin typeface="Arial Narrow" pitchFamily="34" charset="0"/>
                <a:sym typeface="Wingdings" pitchFamily="2" charset="2"/>
              </a:rPr>
              <a:t> 2NH</a:t>
            </a:r>
            <a:r>
              <a:rPr lang="en-US" sz="2400" baseline="-25000" dirty="0" smtClean="0">
                <a:latin typeface="Arial Narrow" pitchFamily="34" charset="0"/>
                <a:sym typeface="Wingdings" pitchFamily="2" charset="2"/>
              </a:rPr>
              <a:t>4</a:t>
            </a:r>
            <a:r>
              <a:rPr lang="en-US" sz="2400" baseline="30000" dirty="0" smtClean="0">
                <a:latin typeface="Arial Narrow" pitchFamily="34" charset="0"/>
                <a:sym typeface="Wingdings" pitchFamily="2" charset="2"/>
              </a:rPr>
              <a:t>+</a:t>
            </a:r>
            <a:r>
              <a:rPr lang="en-US" sz="2400" dirty="0" smtClean="0">
                <a:latin typeface="Arial Narrow" pitchFamily="34" charset="0"/>
                <a:sym typeface="Wingdings" pitchFamily="2" charset="2"/>
              </a:rPr>
              <a:t>  + </a:t>
            </a:r>
            <a:r>
              <a:rPr lang="en-US" sz="2400" dirty="0" smtClean="0">
                <a:solidFill>
                  <a:srgbClr val="FF3300"/>
                </a:solidFill>
                <a:latin typeface="Arial Narrow" pitchFamily="34" charset="0"/>
              </a:rPr>
              <a:t>CO</a:t>
            </a:r>
            <a:r>
              <a:rPr lang="en-US" sz="2400" baseline="-25000" dirty="0" smtClean="0">
                <a:solidFill>
                  <a:srgbClr val="FF3300"/>
                </a:solidFill>
                <a:latin typeface="Arial Narrow" pitchFamily="34" charset="0"/>
              </a:rPr>
              <a:t>3</a:t>
            </a:r>
            <a:r>
              <a:rPr lang="en-US" sz="2400" baseline="30000" dirty="0" smtClean="0">
                <a:solidFill>
                  <a:srgbClr val="FF3300"/>
                </a:solidFill>
                <a:latin typeface="Arial Narrow" pitchFamily="34" charset="0"/>
              </a:rPr>
              <a:t>-2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704630" y="3025253"/>
            <a:ext cx="7893460" cy="50951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Proses </a:t>
            </a:r>
            <a:r>
              <a:rPr lang="en-US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eduksi bakteri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761497" y="1539922"/>
            <a:ext cx="7893460" cy="50724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altLang="id-ID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1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id-ID" sz="2800" dirty="0">
                <a:solidFill>
                  <a:srgbClr val="002060"/>
                </a:solidFill>
              </a:rPr>
              <a:t>CO</a:t>
            </a:r>
            <a:r>
              <a:rPr lang="id-ID" sz="2800" baseline="-25000" dirty="0">
                <a:solidFill>
                  <a:srgbClr val="002060"/>
                </a:solidFill>
              </a:rPr>
              <a:t>2</a:t>
            </a:r>
            <a:r>
              <a:rPr lang="id-ID" sz="2800" dirty="0">
                <a:solidFill>
                  <a:srgbClr val="002060"/>
                </a:solidFill>
              </a:rPr>
              <a:t> bebas dan air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47382" y="5295333"/>
            <a:ext cx="11035352" cy="14330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charset="2"/>
              <a:buNone/>
              <a:defRPr/>
            </a:pPr>
            <a:r>
              <a:rPr lang="en-US" sz="2400" dirty="0" smtClean="0"/>
              <a:t>K</a:t>
            </a:r>
            <a:r>
              <a:rPr lang="id-ID" sz="2400" dirty="0" smtClean="0"/>
              <a:t>alsit</a:t>
            </a:r>
            <a:r>
              <a:rPr lang="en-US" sz="2400" dirty="0" smtClean="0"/>
              <a:t>/</a:t>
            </a:r>
            <a:r>
              <a:rPr lang="en-US" sz="2400" dirty="0" err="1" smtClean="0"/>
              <a:t>kaptan</a:t>
            </a:r>
            <a:r>
              <a:rPr lang="en-US" sz="2400" dirty="0" smtClean="0"/>
              <a:t>:</a:t>
            </a:r>
            <a:r>
              <a:rPr lang="id-ID" sz="2400" dirty="0" smtClean="0"/>
              <a:t> CaCO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 + 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 + H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O &lt; = &gt;Ca</a:t>
            </a:r>
            <a:r>
              <a:rPr lang="id-ID" sz="2400" baseline="-25000" dirty="0" smtClean="0"/>
              <a:t>2</a:t>
            </a:r>
            <a:r>
              <a:rPr lang="id-ID" sz="2400" baseline="30000" dirty="0" smtClean="0"/>
              <a:t>+2</a:t>
            </a:r>
            <a:r>
              <a:rPr lang="id-ID" sz="2400" dirty="0" smtClean="0"/>
              <a:t>  + </a:t>
            </a:r>
            <a:r>
              <a:rPr lang="id-ID" sz="2400" dirty="0" smtClean="0">
                <a:solidFill>
                  <a:srgbClr val="FF3300"/>
                </a:solidFill>
              </a:rPr>
              <a:t>2HCO</a:t>
            </a:r>
            <a:r>
              <a:rPr lang="id-ID" sz="2400" baseline="-25000" dirty="0" smtClean="0">
                <a:solidFill>
                  <a:srgbClr val="FF3300"/>
                </a:solidFill>
              </a:rPr>
              <a:t>3</a:t>
            </a:r>
            <a:r>
              <a:rPr lang="id-ID" sz="2400" baseline="30000" dirty="0" smtClean="0">
                <a:solidFill>
                  <a:srgbClr val="FF3300"/>
                </a:solidFill>
              </a:rPr>
              <a:t>-</a:t>
            </a:r>
          </a:p>
          <a:p>
            <a:pPr>
              <a:buFont typeface="Wingdings 3" charset="2"/>
              <a:buNone/>
              <a:defRPr/>
            </a:pPr>
            <a:r>
              <a:rPr lang="id-ID" sz="2400" dirty="0" smtClean="0"/>
              <a:t>Dolomit</a:t>
            </a:r>
            <a:r>
              <a:rPr lang="en-US" sz="2400" dirty="0" smtClean="0"/>
              <a:t>:</a:t>
            </a:r>
            <a:r>
              <a:rPr lang="id-ID" sz="2400" dirty="0" smtClean="0"/>
              <a:t> CaMg(CO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)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+2CO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 + 2H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O &lt; = &gt;Ca</a:t>
            </a:r>
            <a:r>
              <a:rPr lang="id-ID" sz="2400" baseline="-25000" dirty="0" smtClean="0"/>
              <a:t>2</a:t>
            </a:r>
            <a:r>
              <a:rPr lang="id-ID" sz="2400" baseline="30000" dirty="0" smtClean="0"/>
              <a:t>+2</a:t>
            </a:r>
            <a:r>
              <a:rPr lang="id-ID" sz="2400" dirty="0" smtClean="0"/>
              <a:t> + Mg</a:t>
            </a:r>
            <a:r>
              <a:rPr lang="id-ID" sz="2400" baseline="30000" dirty="0" smtClean="0"/>
              <a:t>+2</a:t>
            </a:r>
            <a:r>
              <a:rPr lang="id-ID" sz="2400" dirty="0" smtClean="0"/>
              <a:t> + </a:t>
            </a:r>
            <a:r>
              <a:rPr lang="id-ID" sz="2400" dirty="0" smtClean="0">
                <a:solidFill>
                  <a:srgbClr val="FF3300"/>
                </a:solidFill>
              </a:rPr>
              <a:t>4HCO</a:t>
            </a:r>
            <a:r>
              <a:rPr lang="id-ID" sz="2400" baseline="-25000" dirty="0" smtClean="0">
                <a:solidFill>
                  <a:srgbClr val="FF3300"/>
                </a:solidFill>
              </a:rPr>
              <a:t>3</a:t>
            </a:r>
            <a:r>
              <a:rPr lang="id-ID" sz="2400" baseline="30000" dirty="0" smtClean="0">
                <a:solidFill>
                  <a:srgbClr val="FF3300"/>
                </a:solidFill>
              </a:rPr>
              <a:t>-</a:t>
            </a:r>
            <a:r>
              <a:rPr lang="id-ID" sz="2400" dirty="0" smtClean="0"/>
              <a:t> </a:t>
            </a:r>
          </a:p>
          <a:p>
            <a:pPr>
              <a:buFont typeface="Wingdings 3" charset="2"/>
              <a:buNone/>
              <a:defRPr/>
            </a:pPr>
            <a:r>
              <a:rPr lang="id-ID" sz="2400" dirty="0" smtClean="0"/>
              <a:t>Feldspar</a:t>
            </a:r>
            <a:r>
              <a:rPr lang="en-US" sz="2400" dirty="0" smtClean="0"/>
              <a:t>: </a:t>
            </a:r>
            <a:r>
              <a:rPr lang="id-ID" sz="2400" dirty="0" smtClean="0"/>
              <a:t>NaAlSi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O</a:t>
            </a:r>
            <a:r>
              <a:rPr lang="id-ID" sz="2400" baseline="-25000" dirty="0" smtClean="0"/>
              <a:t>8</a:t>
            </a:r>
            <a:r>
              <a:rPr lang="id-ID" sz="2400" dirty="0" smtClean="0"/>
              <a:t>+CO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+5,5H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O &lt; = &gt;Na</a:t>
            </a:r>
            <a:r>
              <a:rPr lang="id-ID" sz="2400" baseline="30000" dirty="0" smtClean="0"/>
              <a:t>+</a:t>
            </a:r>
            <a:r>
              <a:rPr lang="id-ID" sz="2400" dirty="0" smtClean="0"/>
              <a:t> +  </a:t>
            </a:r>
            <a:r>
              <a:rPr lang="id-ID" sz="2400" dirty="0" smtClean="0">
                <a:solidFill>
                  <a:srgbClr val="FF3300"/>
                </a:solidFill>
              </a:rPr>
              <a:t>4HCO</a:t>
            </a:r>
            <a:r>
              <a:rPr lang="id-ID" sz="2400" baseline="-25000" dirty="0" smtClean="0">
                <a:solidFill>
                  <a:srgbClr val="FF3300"/>
                </a:solidFill>
              </a:rPr>
              <a:t>3</a:t>
            </a:r>
            <a:r>
              <a:rPr lang="id-ID" sz="2400" baseline="30000" dirty="0" smtClean="0">
                <a:solidFill>
                  <a:srgbClr val="FF3300"/>
                </a:solidFill>
              </a:rPr>
              <a:t>-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+ 2H</a:t>
            </a:r>
            <a:r>
              <a:rPr lang="id-ID" sz="2400" baseline="-25000" dirty="0" smtClean="0"/>
              <a:t>4</a:t>
            </a:r>
            <a:r>
              <a:rPr lang="id-ID" sz="2400" dirty="0" smtClean="0"/>
              <a:t>SiO</a:t>
            </a:r>
            <a:r>
              <a:rPr lang="id-ID" sz="2400" baseline="-25000" dirty="0" smtClean="0"/>
              <a:t>4 </a:t>
            </a:r>
            <a:r>
              <a:rPr lang="id-ID" sz="2400" dirty="0" smtClean="0"/>
              <a:t>+</a:t>
            </a:r>
            <a:r>
              <a:rPr lang="en-US" sz="2400" dirty="0" smtClean="0"/>
              <a:t> </a:t>
            </a:r>
            <a:r>
              <a:rPr lang="id-ID" sz="2400" dirty="0" smtClean="0"/>
              <a:t>0,5Al</a:t>
            </a:r>
            <a:r>
              <a:rPr lang="id-ID" sz="2400" baseline="-25000" dirty="0" smtClean="0"/>
              <a:t>3</a:t>
            </a:r>
            <a:r>
              <a:rPr lang="id-ID" sz="2400" dirty="0" smtClean="0"/>
              <a:t>Si</a:t>
            </a:r>
            <a:r>
              <a:rPr lang="id-ID" sz="2400" baseline="-25000" dirty="0" smtClean="0"/>
              <a:t>2</a:t>
            </a:r>
            <a:r>
              <a:rPr lang="id-ID" sz="2400" dirty="0" smtClean="0"/>
              <a:t>O</a:t>
            </a:r>
            <a:r>
              <a:rPr lang="id-ID" sz="2400" baseline="-25000" dirty="0" smtClean="0"/>
              <a:t>5</a:t>
            </a:r>
            <a:r>
              <a:rPr lang="id-ID" sz="2400" dirty="0" smtClean="0"/>
              <a:t>(OH)</a:t>
            </a:r>
            <a:r>
              <a:rPr lang="id-ID" sz="2400" baseline="-25000" dirty="0" smtClean="0"/>
              <a:t>4</a:t>
            </a:r>
            <a:endParaRPr lang="id-ID" sz="2400" dirty="0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639170" y="4658438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3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r>
              <a:rPr lang="en-US" altLang="id-ID" sz="28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Pengapuran</a:t>
            </a:r>
            <a:r>
              <a:rPr lang="en-US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dan CO</a:t>
            </a:r>
            <a:r>
              <a:rPr lang="id-ID" altLang="id-ID" sz="2800" baseline="-250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</a:t>
            </a:r>
            <a:r>
              <a:rPr lang="id-ID" altLang="id-ID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bebas</a:t>
            </a:r>
            <a:endParaRPr lang="en-US" altLang="id-ID" sz="28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0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382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731925" y="3939654"/>
            <a:ext cx="5532397" cy="482221"/>
          </a:xfrm>
        </p:spPr>
        <p:txBody>
          <a:bodyPr>
            <a:normAutofit fontScale="90000"/>
          </a:bodyPr>
          <a:lstStyle/>
          <a:p>
            <a:r>
              <a:rPr lang="id-ID" altLang="id-ID" sz="2800" b="1" dirty="0">
                <a:solidFill>
                  <a:srgbClr val="002060"/>
                </a:solidFill>
              </a:rPr>
              <a:t>Respirasi dan Photosintesa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805834" y="4235499"/>
            <a:ext cx="8229600" cy="1660334"/>
          </a:xfrm>
        </p:spPr>
        <p:txBody>
          <a:bodyPr/>
          <a:lstStyle/>
          <a:p>
            <a:endParaRPr lang="en-US" altLang="id-ID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id-ID" dirty="0" smtClean="0"/>
              <a:t>C</a:t>
            </a:r>
            <a:r>
              <a:rPr lang="en-US" altLang="id-ID" baseline="-25000" dirty="0" smtClean="0"/>
              <a:t>6</a:t>
            </a:r>
            <a:r>
              <a:rPr lang="en-US" altLang="id-ID" dirty="0" smtClean="0"/>
              <a:t>H</a:t>
            </a:r>
            <a:r>
              <a:rPr lang="en-US" altLang="id-ID" baseline="-25000" dirty="0" smtClean="0"/>
              <a:t>12</a:t>
            </a:r>
            <a:r>
              <a:rPr lang="en-US" altLang="id-ID" dirty="0" smtClean="0"/>
              <a:t>O</a:t>
            </a:r>
            <a:r>
              <a:rPr lang="en-US" altLang="id-ID" baseline="-25000" dirty="0" smtClean="0"/>
              <a:t>6</a:t>
            </a:r>
            <a:r>
              <a:rPr lang="en-US" altLang="id-ID" dirty="0" smtClean="0"/>
              <a:t>  </a:t>
            </a:r>
            <a:r>
              <a:rPr lang="en-US" altLang="id-ID" dirty="0"/>
              <a:t>+  6O</a:t>
            </a:r>
            <a:r>
              <a:rPr lang="en-US" altLang="id-ID" baseline="-25000" dirty="0"/>
              <a:t>2</a:t>
            </a:r>
            <a:r>
              <a:rPr lang="en-US" altLang="id-ID" dirty="0"/>
              <a:t>               </a:t>
            </a:r>
            <a:r>
              <a:rPr lang="en-US" altLang="id-ID" dirty="0" smtClean="0"/>
              <a:t>       </a:t>
            </a:r>
            <a:r>
              <a:rPr lang="en-US" altLang="id-ID" dirty="0"/>
              <a:t>6CO</a:t>
            </a:r>
            <a:r>
              <a:rPr lang="en-US" altLang="id-ID" baseline="-25000" dirty="0"/>
              <a:t>2</a:t>
            </a:r>
            <a:r>
              <a:rPr lang="en-US" altLang="id-ID" dirty="0"/>
              <a:t>  +  6H</a:t>
            </a:r>
            <a:r>
              <a:rPr lang="en-US" altLang="id-ID" baseline="-25000" dirty="0"/>
              <a:t>2</a:t>
            </a:r>
            <a:r>
              <a:rPr lang="en-US" altLang="id-ID" dirty="0"/>
              <a:t>O</a:t>
            </a:r>
          </a:p>
          <a:p>
            <a:pPr>
              <a:buFont typeface="Wingdings" panose="05000000000000000000" pitchFamily="2" charset="2"/>
              <a:buNone/>
            </a:pPr>
            <a:r>
              <a:rPr lang="id-ID" altLang="id-ID" dirty="0" smtClean="0"/>
              <a:t>CO</a:t>
            </a:r>
            <a:r>
              <a:rPr lang="id-ID" altLang="id-ID" baseline="-25000" dirty="0" smtClean="0"/>
              <a:t>2</a:t>
            </a:r>
            <a:r>
              <a:rPr lang="id-ID" altLang="id-ID" dirty="0" smtClean="0"/>
              <a:t> </a:t>
            </a:r>
            <a:r>
              <a:rPr lang="id-ID" altLang="id-ID" dirty="0"/>
              <a:t>diproduksi oleh Respirasi</a:t>
            </a:r>
          </a:p>
          <a:p>
            <a:pPr>
              <a:buFont typeface="Wingdings" panose="05000000000000000000" pitchFamily="2" charset="2"/>
              <a:buNone/>
            </a:pPr>
            <a:r>
              <a:rPr lang="id-ID" altLang="id-ID" dirty="0"/>
              <a:t>CO</a:t>
            </a:r>
            <a:r>
              <a:rPr lang="id-ID" altLang="id-ID" baseline="-25000" dirty="0"/>
              <a:t>2 </a:t>
            </a:r>
            <a:r>
              <a:rPr lang="id-ID" altLang="id-ID" dirty="0"/>
              <a:t>dikonsumsi oleh Photosintesa</a:t>
            </a:r>
          </a:p>
        </p:txBody>
      </p:sp>
      <p:sp>
        <p:nvSpPr>
          <p:cNvPr id="91140" name="Line 4"/>
          <p:cNvSpPr>
            <a:spLocks noChangeShapeType="1"/>
          </p:cNvSpPr>
          <p:nvPr/>
        </p:nvSpPr>
        <p:spPr bwMode="auto">
          <a:xfrm>
            <a:off x="2557439" y="476835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1141" name="Line 5"/>
          <p:cNvSpPr>
            <a:spLocks noChangeShapeType="1"/>
          </p:cNvSpPr>
          <p:nvPr/>
        </p:nvSpPr>
        <p:spPr bwMode="auto">
          <a:xfrm flipH="1">
            <a:off x="2525358" y="4912815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pic>
        <p:nvPicPr>
          <p:cNvPr id="6" name="Picture 4" descr="F02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981" y="1337481"/>
            <a:ext cx="6518964" cy="455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90983" y="855260"/>
            <a:ext cx="7961698" cy="536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Nilai alkalinitas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77334" y="1487607"/>
            <a:ext cx="5341329" cy="23064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b="1" dirty="0" smtClean="0">
                <a:latin typeface="Arial Narrow" pitchFamily="34" charset="0"/>
              </a:rPr>
              <a:t>Total alkalinitas 5 – ratusan mg/l</a:t>
            </a:r>
          </a:p>
          <a:p>
            <a:pPr>
              <a:defRPr/>
            </a:pPr>
            <a:r>
              <a:rPr lang="id-ID" b="1" dirty="0" smtClean="0">
                <a:latin typeface="Arial Narrow" pitchFamily="34" charset="0"/>
              </a:rPr>
              <a:t>Alkalinitas kurang 15  mg/l mengandung  CO2 rendah, </a:t>
            </a:r>
          </a:p>
          <a:p>
            <a:pPr>
              <a:defRPr/>
            </a:pPr>
            <a:r>
              <a:rPr lang="id-ID" b="1" dirty="0" smtClean="0">
                <a:latin typeface="Arial Narrow" pitchFamily="34" charset="0"/>
              </a:rPr>
              <a:t>Antara  20-50  mg/l mengandung CO2 yang cukup untuk produksi plankton</a:t>
            </a:r>
          </a:p>
          <a:p>
            <a:pPr>
              <a:defRPr/>
            </a:pPr>
            <a:r>
              <a:rPr lang="id-ID" b="1" dirty="0" smtClean="0">
                <a:latin typeface="Arial Narrow" pitchFamily="34" charset="0"/>
              </a:rPr>
              <a:t>total alkalinitas 20-300 mg/l dipandang baik </a:t>
            </a:r>
            <a:r>
              <a:rPr lang="en-US" b="1" dirty="0" smtClean="0">
                <a:latin typeface="Arial Narrow" pitchFamily="34" charset="0"/>
              </a:rPr>
              <a:t>(</a:t>
            </a:r>
            <a:r>
              <a:rPr lang="id-ID" b="1" dirty="0" smtClean="0">
                <a:latin typeface="Arial Narrow" pitchFamily="34" charset="0"/>
              </a:rPr>
              <a:t>Boyd</a:t>
            </a:r>
            <a:r>
              <a:rPr lang="en-US" b="1" dirty="0" smtClean="0">
                <a:latin typeface="Arial Narrow" pitchFamily="34" charset="0"/>
              </a:rPr>
              <a:t>,</a:t>
            </a:r>
            <a:r>
              <a:rPr lang="id-ID" b="1" dirty="0" smtClean="0">
                <a:latin typeface="Arial Narrow" pitchFamily="34" charset="0"/>
              </a:rPr>
              <a:t> 1982)  </a:t>
            </a:r>
          </a:p>
        </p:txBody>
      </p:sp>
      <p:sp>
        <p:nvSpPr>
          <p:cNvPr id="9" name="Freeform 8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0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0717304"/>
      </p:ext>
    </p:extLst>
  </p:cSld>
  <p:clrMapOvr>
    <a:masterClrMapping/>
  </p:clrMapOvr>
  <p:transition spd="slow">
    <p:strip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87016" y="5140656"/>
            <a:ext cx="8221006" cy="509518"/>
          </a:xfrm>
        </p:spPr>
        <p:txBody>
          <a:bodyPr>
            <a:normAutofit/>
          </a:bodyPr>
          <a:lstStyle/>
          <a:p>
            <a:r>
              <a:rPr lang="id-ID" altLang="id-ID" sz="2400" b="1" dirty="0">
                <a:solidFill>
                  <a:srgbClr val="002060"/>
                </a:solidFill>
              </a:rPr>
              <a:t>Bagaimana menurunkan pH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1305130" y="5640767"/>
            <a:ext cx="8596668" cy="92380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altLang="id-ID" sz="2000" dirty="0"/>
              <a:t>Menambah </a:t>
            </a:r>
            <a:r>
              <a:rPr lang="en-US" altLang="id-ID" sz="2000" dirty="0" smtClean="0"/>
              <a:t>CO</a:t>
            </a:r>
            <a:r>
              <a:rPr lang="en-US" altLang="id-ID" sz="2000" baseline="-25000" dirty="0" smtClean="0"/>
              <a:t>2 </a:t>
            </a:r>
            <a:r>
              <a:rPr lang="id-ID" altLang="id-ID" sz="2000" dirty="0" smtClean="0"/>
              <a:t>melalui </a:t>
            </a:r>
            <a:r>
              <a:rPr lang="id-ID" altLang="id-ID" sz="2000" dirty="0"/>
              <a:t>respirasi bacteri dengan pemberian probiotik</a:t>
            </a:r>
          </a:p>
          <a:p>
            <a:pPr marL="457200" indent="-457200">
              <a:buFont typeface="+mj-lt"/>
              <a:buAutoNum type="arabicPeriod"/>
            </a:pPr>
            <a:r>
              <a:rPr lang="id-ID" altLang="id-ID" sz="2000" dirty="0"/>
              <a:t>Mengurangi photosintesa dengan </a:t>
            </a:r>
            <a:r>
              <a:rPr lang="id-ID" altLang="id-ID" sz="2000" dirty="0" smtClean="0"/>
              <a:t>mengurangi </a:t>
            </a:r>
            <a:r>
              <a:rPr lang="id-ID" altLang="id-ID" sz="2000" dirty="0"/>
              <a:t>kepadatan plankton                                   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7961" y="3161731"/>
            <a:ext cx="7961699" cy="5095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400" b="1" dirty="0" smtClean="0">
                <a:solidFill>
                  <a:srgbClr val="002060"/>
                </a:solidFill>
              </a:rPr>
              <a:t>Bagaimana menaikkan pH</a:t>
            </a:r>
            <a:endParaRPr lang="id-ID" altLang="id-ID" sz="2400" b="1" dirty="0">
              <a:solidFill>
                <a:srgbClr val="00206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318778" y="3757377"/>
            <a:ext cx="8596668" cy="1319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id-ID" altLang="id-ID" sz="2000" dirty="0" smtClean="0"/>
              <a:t>Mengurangi </a:t>
            </a:r>
            <a:r>
              <a:rPr lang="en-US" altLang="id-ID" sz="2000" dirty="0" smtClean="0"/>
              <a:t>b</a:t>
            </a:r>
            <a:r>
              <a:rPr lang="id-ID" altLang="id-ID" sz="2000" dirty="0" smtClean="0"/>
              <a:t>ahan organik, sehingga konsentrasi bakteri berkurang</a:t>
            </a:r>
          </a:p>
          <a:p>
            <a:pPr marL="457200" indent="-457200">
              <a:buFont typeface="+mj-lt"/>
              <a:buAutoNum type="arabicPeriod"/>
            </a:pPr>
            <a:r>
              <a:rPr lang="id-ID" altLang="id-ID" sz="2000" dirty="0" smtClean="0"/>
              <a:t>Menjadikan plankton tumbuh</a:t>
            </a:r>
          </a:p>
          <a:p>
            <a:pPr marL="457200" indent="-457200">
              <a:buFont typeface="+mj-lt"/>
              <a:buAutoNum type="arabicPeriod"/>
            </a:pPr>
            <a:r>
              <a:rPr lang="id-ID" altLang="id-ID" sz="2000" dirty="0" smtClean="0"/>
              <a:t>Pengapuran</a:t>
            </a:r>
            <a:endParaRPr lang="id-ID" altLang="id-ID" sz="2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829734" y="2645390"/>
            <a:ext cx="7961699" cy="548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2800" b="1" dirty="0" err="1" smtClean="0">
                <a:solidFill>
                  <a:srgbClr val="002060"/>
                </a:solidFill>
              </a:rPr>
              <a:t>Pengaturan</a:t>
            </a:r>
            <a:r>
              <a:rPr lang="en-US" altLang="id-ID" sz="2800" b="1" dirty="0" smtClean="0">
                <a:solidFill>
                  <a:srgbClr val="002060"/>
                </a:solidFill>
              </a:rPr>
              <a:t> </a:t>
            </a:r>
            <a:r>
              <a:rPr lang="id-ID" altLang="id-ID" sz="2800" b="1" dirty="0" smtClean="0">
                <a:solidFill>
                  <a:srgbClr val="002060"/>
                </a:solidFill>
              </a:rPr>
              <a:t>pH</a:t>
            </a:r>
            <a:r>
              <a:rPr lang="en-US" altLang="id-ID" sz="2800" b="1" dirty="0" smtClean="0">
                <a:solidFill>
                  <a:srgbClr val="002060"/>
                </a:solidFill>
              </a:rPr>
              <a:t> air </a:t>
            </a:r>
            <a:r>
              <a:rPr lang="en-US" altLang="id-ID" sz="2800" b="1" dirty="0" err="1" smtClean="0">
                <a:solidFill>
                  <a:srgbClr val="002060"/>
                </a:solidFill>
              </a:rPr>
              <a:t>tambak</a:t>
            </a:r>
            <a:endParaRPr lang="id-ID" altLang="id-ID" sz="2800" b="1" dirty="0">
              <a:solidFill>
                <a:srgbClr val="00206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90982" y="705135"/>
            <a:ext cx="7934403" cy="5231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Pengaruh pH pada udang</a:t>
            </a:r>
            <a:endParaRPr lang="id-ID" alt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973872" y="1232542"/>
            <a:ext cx="8596668" cy="1264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id-ID" sz="2000" dirty="0" smtClean="0"/>
              <a:t>pH optimal untuk benur atau udang</a:t>
            </a:r>
            <a:r>
              <a:rPr lang="en-US" altLang="id-ID" sz="2000" dirty="0" smtClean="0"/>
              <a:t>:</a:t>
            </a:r>
            <a:r>
              <a:rPr lang="id-ID" altLang="id-ID" sz="2000" dirty="0" smtClean="0"/>
              <a:t> 7,5 – 8,5 </a:t>
            </a:r>
          </a:p>
          <a:p>
            <a:r>
              <a:rPr lang="id-ID" altLang="id-ID" sz="2000" dirty="0" smtClean="0"/>
              <a:t>pH tinggi kandungan NH</a:t>
            </a:r>
            <a:r>
              <a:rPr lang="id-ID" altLang="id-ID" sz="2000" baseline="-25000" dirty="0" smtClean="0"/>
              <a:t>3</a:t>
            </a:r>
            <a:r>
              <a:rPr lang="id-ID" altLang="id-ID" sz="2000" dirty="0" smtClean="0"/>
              <a:t> menjadi tinggi</a:t>
            </a:r>
          </a:p>
          <a:p>
            <a:r>
              <a:rPr lang="id-ID" altLang="id-ID" sz="2000" dirty="0" smtClean="0"/>
              <a:t>pH rendah kandungan H</a:t>
            </a:r>
            <a:r>
              <a:rPr lang="id-ID" altLang="id-ID" sz="2000" baseline="-25000" dirty="0" smtClean="0"/>
              <a:t>2</a:t>
            </a:r>
            <a:r>
              <a:rPr lang="id-ID" altLang="id-ID" sz="2000" dirty="0" smtClean="0"/>
              <a:t>S menjadi tinggi </a:t>
            </a:r>
            <a:endParaRPr lang="id-ID" altLang="id-ID" sz="2000" dirty="0"/>
          </a:p>
        </p:txBody>
      </p:sp>
      <p:sp>
        <p:nvSpPr>
          <p:cNvPr id="9" name="Freeform 8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0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16132849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50" name="Object 2"/>
          <p:cNvGraphicFramePr>
            <a:graphicFrameLocks noChangeAspect="1"/>
          </p:cNvGraphicFramePr>
          <p:nvPr>
            <p:extLst/>
          </p:nvPr>
        </p:nvGraphicFramePr>
        <p:xfrm>
          <a:off x="2156347" y="841374"/>
          <a:ext cx="7069540" cy="593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Worksheet" r:id="rId3" imgW="5934075" imgH="5276850" progId="Excel.Sheet.8">
                  <p:embed/>
                </p:oleObj>
              </mc:Choice>
              <mc:Fallback>
                <p:oleObj name="Worksheet" r:id="rId3" imgW="5934075" imgH="5276850" progId="Excel.Sheet.8">
                  <p:embed/>
                  <p:pic>
                    <p:nvPicPr>
                      <p:cNvPr id="130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347" y="841374"/>
                        <a:ext cx="7069540" cy="593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 2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259005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936642" y="909851"/>
            <a:ext cx="8152767" cy="577755"/>
          </a:xfrm>
        </p:spPr>
        <p:txBody>
          <a:bodyPr>
            <a:normAutofit/>
          </a:bodyPr>
          <a:lstStyle/>
          <a:p>
            <a:r>
              <a:rPr lang="en-US" altLang="id-ID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id-ID" altLang="id-ID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d-ID" sz="2800" b="1" dirty="0">
                <a:solidFill>
                  <a:srgbClr val="002060"/>
                </a:solidFill>
              </a:rPr>
              <a:t>Hidrogen sulfida</a:t>
            </a:r>
            <a:r>
              <a:rPr lang="id-ID" sz="2800" dirty="0">
                <a:solidFill>
                  <a:srgbClr val="002060"/>
                </a:solidFill>
              </a:rPr>
              <a:t>, </a:t>
            </a:r>
            <a:r>
              <a:rPr lang="id-ID" sz="2800" dirty="0" smtClean="0">
                <a:solidFill>
                  <a:srgbClr val="002060"/>
                </a:solidFill>
              </a:rPr>
              <a:t>H</a:t>
            </a:r>
            <a:r>
              <a:rPr lang="id-ID" sz="2800" baseline="-25000" dirty="0" smtClean="0">
                <a:solidFill>
                  <a:srgbClr val="002060"/>
                </a:solidFill>
              </a:rPr>
              <a:t>2</a:t>
            </a:r>
            <a:r>
              <a:rPr lang="id-ID" sz="2800" dirty="0" smtClean="0">
                <a:solidFill>
                  <a:srgbClr val="002060"/>
                </a:solidFill>
              </a:rPr>
              <a:t>S</a:t>
            </a:r>
            <a:endParaRPr lang="en-US" alt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255594" y="1518315"/>
            <a:ext cx="9799093" cy="19209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gas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 berwarna, beracun, mudah terbakar dan berbau seperti telur busuk. </a:t>
            </a:r>
            <a:endPara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timbul 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 aktivitas biologis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mengurai bahan organik dalam keadaan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oksigen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(anaerobic),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 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 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rawa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(gas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rawa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saluran pembuangan </a:t>
            </a:r>
            <a:r>
              <a:rPr 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kotoran</a:t>
            </a:r>
            <a:endPara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id-ID" altLang="id-ID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 busuk tersebut dinamakan bau </a:t>
            </a:r>
            <a:r>
              <a:rPr lang="id-ID" altLang="id-ID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Asam Sulfida</a:t>
            </a:r>
            <a:r>
              <a:rPr lang="id-ID" alt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atau gas H</a:t>
            </a:r>
            <a:r>
              <a:rPr lang="id-ID" altLang="id-ID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alt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endParaRPr lang="en-US" altLang="id-ID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223750" y="3585949"/>
            <a:ext cx="8686800" cy="577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altLang="id-ID" sz="28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Bahan-bahan organik yang membusuk berasal</a:t>
            </a:r>
            <a:r>
              <a:rPr lang="en-US" altLang="id-ID" sz="28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d-ID" altLang="id-ID" sz="28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3514" y="4189863"/>
            <a:ext cx="9144000" cy="2388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lvl="2" indent="-457200">
              <a:lnSpc>
                <a:spcPct val="80000"/>
              </a:lnSpc>
            </a:pPr>
            <a:r>
              <a:rPr lang="id-ID" altLang="id-ID" sz="1600" b="1" smtClean="0"/>
              <a:t>Sisa-sisa pakan udang yang tidak termakan oleh udang atau klekap</a:t>
            </a:r>
            <a:endParaRPr lang="en-US" altLang="id-ID" sz="1600" b="1" smtClean="0"/>
          </a:p>
          <a:p>
            <a:pPr marL="1371600" lvl="2" indent="-457200">
              <a:lnSpc>
                <a:spcPct val="80000"/>
              </a:lnSpc>
            </a:pPr>
            <a:r>
              <a:rPr lang="id-ID" altLang="id-ID" sz="1600" b="1" smtClean="0"/>
              <a:t>Klekap yang pada siang hari muncul dipermukaan air dan terbawa angin mengumpul di pojok tambak, di malam hari klekap tersebut tenggelam dan membusuk.</a:t>
            </a:r>
            <a:endParaRPr lang="en-US" altLang="id-ID" sz="1600" b="1" smtClean="0"/>
          </a:p>
          <a:p>
            <a:pPr marL="1371600" lvl="2" indent="-457200">
              <a:lnSpc>
                <a:spcPct val="80000"/>
              </a:lnSpc>
            </a:pPr>
            <a:r>
              <a:rPr lang="id-ID" altLang="id-ID" sz="1600" b="1" smtClean="0"/>
              <a:t>Plankton yang mati dan turun ke dasar tambak.</a:t>
            </a:r>
            <a:endParaRPr lang="en-US" altLang="id-ID" sz="1600" b="1" smtClean="0"/>
          </a:p>
          <a:p>
            <a:pPr marL="1371600" lvl="2" indent="-457200">
              <a:lnSpc>
                <a:spcPct val="80000"/>
              </a:lnSpc>
            </a:pPr>
            <a:r>
              <a:rPr lang="id-ID" altLang="id-ID" sz="1600" b="1" smtClean="0"/>
              <a:t>Sisa-sisa bahan organik lainnya seperti bungkil kacang kedelai dan lain-lain.</a:t>
            </a:r>
            <a:endParaRPr lang="en-US" altLang="id-ID" sz="1600" b="1" smtClean="0"/>
          </a:p>
          <a:p>
            <a:pPr marL="1371600" lvl="2" indent="-457200">
              <a:lnSpc>
                <a:spcPct val="80000"/>
              </a:lnSpc>
            </a:pPr>
            <a:r>
              <a:rPr lang="id-ID" altLang="id-ID" sz="1600" b="1" smtClean="0"/>
              <a:t>Hewan-hewan dan tumbuh-tumbuhan air yang mati (termasuk lumut, kerang dan krece).</a:t>
            </a:r>
            <a:r>
              <a:rPr lang="en-US" altLang="id-ID" sz="1600" smtClean="0"/>
              <a:t> </a:t>
            </a:r>
            <a:endParaRPr lang="en-US" altLang="id-ID" sz="1600" dirty="0"/>
          </a:p>
        </p:txBody>
      </p:sp>
    </p:spTree>
    <p:extLst>
      <p:ext uri="{BB962C8B-B14F-4D97-AF65-F5344CB8AC3E}">
        <p14:creationId xmlns:p14="http://schemas.microsoft.com/office/powerpoint/2010/main" val="2282466518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86266" y="841612"/>
            <a:ext cx="8111824" cy="632346"/>
          </a:xfrm>
        </p:spPr>
        <p:txBody>
          <a:bodyPr>
            <a:normAutofit fontScale="90000"/>
          </a:bodyPr>
          <a:lstStyle/>
          <a:p>
            <a:r>
              <a:rPr lang="en-US" altLang="id-ID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Nitrogen</a:t>
            </a:r>
            <a:endParaRPr lang="id-ID" altLang="id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622741" y="1450904"/>
            <a:ext cx="10773139" cy="2479651"/>
          </a:xfrm>
        </p:spPr>
        <p:txBody>
          <a:bodyPr>
            <a:normAutofit/>
          </a:bodyPr>
          <a:lstStyle/>
          <a:p>
            <a:r>
              <a:rPr lang="id-ID" altLang="id-ID" sz="2400" dirty="0">
                <a:latin typeface="Arial" panose="020B0604020202020204" pitchFamily="34" charset="0"/>
                <a:cs typeface="Arial" panose="020B0604020202020204" pitchFamily="34" charset="0"/>
              </a:rPr>
              <a:t>Merupakan penyusun utama atmosfir bumi </a:t>
            </a:r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besarnya </a:t>
            </a:r>
            <a:r>
              <a:rPr lang="id-ID" altLang="id-ID" sz="2400" dirty="0">
                <a:latin typeface="Arial" panose="020B0604020202020204" pitchFamily="34" charset="0"/>
                <a:cs typeface="Arial" panose="020B0604020202020204" pitchFamily="34" charset="0"/>
              </a:rPr>
              <a:t>78% dari total udara </a:t>
            </a:r>
          </a:p>
          <a:p>
            <a:r>
              <a:rPr lang="id-ID" altLang="id-ID" sz="2400" dirty="0">
                <a:latin typeface="Arial" panose="020B0604020202020204" pitchFamily="34" charset="0"/>
                <a:cs typeface="Arial" panose="020B0604020202020204" pitchFamily="34" charset="0"/>
              </a:rPr>
              <a:t>Merupakan dasar pembentuk protein bagi mahkluk hidup</a:t>
            </a:r>
          </a:p>
          <a:p>
            <a:r>
              <a:rPr lang="id-ID" altLang="id-ID" sz="2400" dirty="0">
                <a:latin typeface="Arial" panose="020B0604020202020204" pitchFamily="34" charset="0"/>
                <a:cs typeface="Arial" panose="020B0604020202020204" pitchFamily="34" charset="0"/>
              </a:rPr>
              <a:t>Sebagai pembentuk sumber makanan bagi mahkluk hidup</a:t>
            </a:r>
          </a:p>
          <a:p>
            <a:r>
              <a:rPr lang="id-ID" altLang="id-ID" sz="2400" dirty="0">
                <a:latin typeface="Arial" panose="020B0604020202020204" pitchFamily="34" charset="0"/>
                <a:cs typeface="Arial" panose="020B0604020202020204" pitchFamily="34" charset="0"/>
              </a:rPr>
              <a:t>Bacteria, BGA dan kacang-kacangan merupakan pengguna langsung nitrogen dari udara</a:t>
            </a:r>
          </a:p>
        </p:txBody>
      </p:sp>
      <p:sp>
        <p:nvSpPr>
          <p:cNvPr id="4" name="Freeform 3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63687" y="4076133"/>
            <a:ext cx="8425722" cy="5504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id-ID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id-ID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nitrogen di</a:t>
            </a:r>
            <a:r>
              <a:rPr lang="en-US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endParaRPr lang="id-ID" altLang="id-ID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18279" y="4699074"/>
            <a:ext cx="9531190" cy="159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Pupuk urea</a:t>
            </a:r>
          </a:p>
          <a:p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Fermentasi bahan organik;</a:t>
            </a:r>
            <a:r>
              <a:rPr lang="en-US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saponin, </a:t>
            </a:r>
            <a:r>
              <a:rPr lang="en-US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ungkil, </a:t>
            </a:r>
            <a:r>
              <a:rPr lang="en-US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edak</a:t>
            </a:r>
          </a:p>
          <a:p>
            <a:r>
              <a:rPr lang="id-ID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Sisa pakan, kotoran udang </a:t>
            </a:r>
            <a:r>
              <a:rPr lang="en-US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id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ekskresi</a:t>
            </a:r>
            <a:r>
              <a:rPr lang="en-US" alt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alt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980014"/>
      </p:ext>
    </p:extLst>
  </p:cSld>
  <p:clrMapOvr>
    <a:masterClrMapping/>
  </p:clrMapOvr>
  <p:transition spd="slow">
    <p:plus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339738" y="0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242" y="3207224"/>
            <a:ext cx="10770242" cy="3548418"/>
          </a:xfrm>
        </p:spPr>
        <p:txBody>
          <a:bodyPr>
            <a:normAutofit/>
          </a:bodyPr>
          <a:lstStyle/>
          <a:p>
            <a:r>
              <a:rPr lang="en-US" sz="1600" b="1" dirty="0" err="1"/>
              <a:t>Pergantian</a:t>
            </a:r>
            <a:r>
              <a:rPr lang="en-US" sz="1600" b="1" dirty="0"/>
              <a:t> air </a:t>
            </a:r>
            <a:r>
              <a:rPr lang="en-US" sz="1600" b="1" dirty="0" err="1"/>
              <a:t>maksimal</a:t>
            </a:r>
            <a:r>
              <a:rPr lang="en-US" sz="1600" b="1" dirty="0"/>
              <a:t> 30 % air di </a:t>
            </a:r>
            <a:r>
              <a:rPr lang="en-US" sz="1600" b="1" dirty="0" err="1"/>
              <a:t>kolam</a:t>
            </a:r>
            <a:r>
              <a:rPr lang="en-US" sz="1600" b="1" dirty="0"/>
              <a:t> </a:t>
            </a:r>
            <a:r>
              <a:rPr lang="en-US" sz="1600" b="1" dirty="0" err="1"/>
              <a:t>pembesaran</a:t>
            </a:r>
            <a:r>
              <a:rPr lang="id-ID" sz="1600" b="1" dirty="0"/>
              <a:t>, </a:t>
            </a:r>
            <a:r>
              <a:rPr lang="en-US" sz="1600" b="1" dirty="0" err="1"/>
              <a:t>idealnya</a:t>
            </a:r>
            <a:r>
              <a:rPr lang="en-US" sz="1600" b="1" dirty="0"/>
              <a:t> 10 %/</a:t>
            </a:r>
            <a:r>
              <a:rPr lang="en-US" sz="1600" b="1" dirty="0" err="1" smtClean="0"/>
              <a:t>hari</a:t>
            </a:r>
            <a:r>
              <a:rPr lang="id-ID" sz="1600" b="1" dirty="0" smtClean="0"/>
              <a:t>,</a:t>
            </a:r>
          </a:p>
          <a:p>
            <a:r>
              <a:rPr lang="id-ID" sz="1600" b="1" dirty="0" smtClean="0"/>
              <a:t>Pergantian air  menurut umur:</a:t>
            </a:r>
          </a:p>
          <a:p>
            <a:pPr marL="804863" lvl="0" indent="-449263">
              <a:buFont typeface="Wingdings" panose="05000000000000000000" pitchFamily="2" charset="2"/>
              <a:buChar char="§"/>
            </a:pPr>
            <a:r>
              <a:rPr lang="en-US" sz="1600" b="1" dirty="0" smtClean="0"/>
              <a:t>DOC  </a:t>
            </a:r>
            <a:r>
              <a:rPr lang="en-US" sz="1600" b="1" dirty="0"/>
              <a:t>0–30 </a:t>
            </a:r>
            <a:r>
              <a:rPr lang="en-US" sz="1600" b="1" dirty="0" err="1"/>
              <a:t>hari</a:t>
            </a:r>
            <a:r>
              <a:rPr lang="en-US" sz="1600" b="1" dirty="0"/>
              <a:t>: </a:t>
            </a:r>
            <a:r>
              <a:rPr lang="en-US" sz="1600" b="1" dirty="0" err="1"/>
              <a:t>menggantikan</a:t>
            </a:r>
            <a:r>
              <a:rPr lang="en-US" sz="1600" b="1" dirty="0"/>
              <a:t> air yang </a:t>
            </a:r>
            <a:r>
              <a:rPr lang="en-US" sz="1600" b="1" dirty="0" err="1"/>
              <a:t>susut</a:t>
            </a:r>
            <a:endParaRPr lang="id-ID" sz="1600" b="1" dirty="0"/>
          </a:p>
          <a:p>
            <a:pPr marL="804863" lvl="0" indent="-449263">
              <a:buFont typeface="Wingdings" panose="05000000000000000000" pitchFamily="2" charset="2"/>
              <a:buChar char="§"/>
            </a:pPr>
            <a:r>
              <a:rPr lang="en-US" sz="1600" b="1" dirty="0"/>
              <a:t>DOC 31 – 60 </a:t>
            </a:r>
            <a:r>
              <a:rPr lang="en-US" sz="1600" b="1" dirty="0" err="1"/>
              <a:t>hari</a:t>
            </a:r>
            <a:r>
              <a:rPr lang="en-US" sz="1600" b="1" dirty="0"/>
              <a:t>: 5 –10% (2 </a:t>
            </a:r>
            <a:r>
              <a:rPr lang="en-US" sz="1600" b="1" dirty="0" err="1"/>
              <a:t>hari</a:t>
            </a:r>
            <a:r>
              <a:rPr lang="en-US" sz="1600" b="1" dirty="0"/>
              <a:t> </a:t>
            </a:r>
            <a:r>
              <a:rPr lang="en-US" sz="1600" b="1" dirty="0" err="1"/>
              <a:t>sekali</a:t>
            </a:r>
            <a:r>
              <a:rPr lang="en-US" sz="1600" b="1" dirty="0"/>
              <a:t>)</a:t>
            </a:r>
            <a:endParaRPr lang="id-ID" sz="1600" b="1" dirty="0"/>
          </a:p>
          <a:p>
            <a:pPr marL="804863" lvl="0" indent="-449263">
              <a:buFont typeface="Wingdings" panose="05000000000000000000" pitchFamily="2" charset="2"/>
              <a:buChar char="§"/>
            </a:pPr>
            <a:r>
              <a:rPr lang="en-US" sz="1600" b="1" dirty="0"/>
              <a:t>DOC 61– 90 </a:t>
            </a:r>
            <a:r>
              <a:rPr lang="en-US" sz="1600" b="1" dirty="0" err="1"/>
              <a:t>hari</a:t>
            </a:r>
            <a:r>
              <a:rPr lang="en-US" sz="1600" b="1" dirty="0"/>
              <a:t>: 10–15% (per </a:t>
            </a:r>
            <a:r>
              <a:rPr lang="en-US" sz="1600" b="1" dirty="0" err="1"/>
              <a:t>hari</a:t>
            </a:r>
            <a:r>
              <a:rPr lang="en-US" sz="1600" b="1" dirty="0"/>
              <a:t>)</a:t>
            </a:r>
            <a:endParaRPr lang="id-ID" sz="1600" b="1" dirty="0"/>
          </a:p>
          <a:p>
            <a:pPr marL="804863" lvl="0" indent="-449263">
              <a:buFont typeface="Wingdings" panose="05000000000000000000" pitchFamily="2" charset="2"/>
              <a:buChar char="§"/>
            </a:pPr>
            <a:r>
              <a:rPr lang="en-US" sz="1600" b="1" dirty="0"/>
              <a:t>DOC &gt; 90 </a:t>
            </a:r>
            <a:r>
              <a:rPr lang="en-US" sz="1600" b="1" dirty="0" err="1"/>
              <a:t>hari</a:t>
            </a:r>
            <a:r>
              <a:rPr lang="en-US" sz="1600" b="1" dirty="0"/>
              <a:t>: 15% (per </a:t>
            </a:r>
            <a:r>
              <a:rPr lang="en-US" sz="1600" b="1" dirty="0" err="1"/>
              <a:t>hari</a:t>
            </a:r>
            <a:r>
              <a:rPr lang="en-US" sz="1600" b="1" dirty="0" smtClean="0"/>
              <a:t>)</a:t>
            </a:r>
            <a:r>
              <a:rPr lang="id-ID" sz="1600" b="1" dirty="0" smtClean="0"/>
              <a:t> </a:t>
            </a:r>
            <a:endParaRPr lang="id-ID" sz="1600" b="1" dirty="0"/>
          </a:p>
          <a:p>
            <a:r>
              <a:rPr lang="en-US" sz="1600" b="1" dirty="0" err="1"/>
              <a:t>Warna</a:t>
            </a:r>
            <a:r>
              <a:rPr lang="en-US" sz="1600" b="1" dirty="0"/>
              <a:t> air </a:t>
            </a:r>
            <a:r>
              <a:rPr lang="id-ID" sz="1600" b="1" dirty="0"/>
              <a:t> dijaga </a:t>
            </a:r>
            <a:r>
              <a:rPr lang="en-US" sz="1600" b="1" dirty="0" err="1"/>
              <a:t>coklat</a:t>
            </a:r>
            <a:r>
              <a:rPr lang="en-US" sz="1600" b="1" dirty="0"/>
              <a:t> </a:t>
            </a:r>
            <a:r>
              <a:rPr lang="en-US" sz="1600" b="1" dirty="0" err="1"/>
              <a:t>muda</a:t>
            </a:r>
            <a:r>
              <a:rPr lang="en-US" sz="1600" b="1" dirty="0"/>
              <a:t> </a:t>
            </a:r>
            <a:r>
              <a:rPr lang="id-ID" sz="1600" b="1" dirty="0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hijau</a:t>
            </a:r>
            <a:r>
              <a:rPr lang="en-US" sz="1600" b="1" dirty="0"/>
              <a:t> </a:t>
            </a:r>
            <a:r>
              <a:rPr lang="en-US" sz="1600" b="1" dirty="0" err="1"/>
              <a:t>kecoklatan</a:t>
            </a:r>
            <a:r>
              <a:rPr lang="en-US" sz="1600" b="1" dirty="0"/>
              <a:t> yang </a:t>
            </a:r>
            <a:r>
              <a:rPr lang="en-US" sz="1600" b="1" dirty="0" err="1"/>
              <a:t>didominasi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id-ID" sz="1600" b="1" dirty="0"/>
              <a:t> jenis plankton: </a:t>
            </a:r>
            <a:r>
              <a:rPr lang="id-ID" sz="1600" b="1" i="1" dirty="0"/>
              <a:t>Diatomae, Navicul</a:t>
            </a:r>
            <a:r>
              <a:rPr lang="id-ID" sz="1600" b="1" dirty="0"/>
              <a:t>a sp</a:t>
            </a:r>
            <a:r>
              <a:rPr lang="id-ID" sz="1600" b="1" i="1" dirty="0"/>
              <a:t>., Skeletonema</a:t>
            </a:r>
            <a:r>
              <a:rPr lang="id-ID" sz="1600" b="1" dirty="0"/>
              <a:t> sp., </a:t>
            </a:r>
            <a:r>
              <a:rPr lang="id-ID" sz="1600" b="1" i="1" dirty="0"/>
              <a:t>Bidhulpia</a:t>
            </a:r>
            <a:r>
              <a:rPr lang="id-ID" sz="1600" b="1" dirty="0"/>
              <a:t> sp., dan </a:t>
            </a:r>
            <a:r>
              <a:rPr lang="id-ID" sz="1600" b="1" i="1" dirty="0"/>
              <a:t>Spyrogira</a:t>
            </a:r>
            <a:r>
              <a:rPr lang="id-ID" sz="1600" b="1" dirty="0"/>
              <a:t> sp</a:t>
            </a:r>
          </a:p>
          <a:p>
            <a:pPr lvl="0"/>
            <a:r>
              <a:rPr lang="id-ID" sz="1600" b="1" dirty="0"/>
              <a:t>P</a:t>
            </a:r>
            <a:r>
              <a:rPr lang="en-US" sz="1600" b="1" dirty="0" err="1"/>
              <a:t>lankton</a:t>
            </a:r>
            <a:r>
              <a:rPr lang="en-US" sz="1600" b="1" dirty="0"/>
              <a:t> </a:t>
            </a:r>
            <a:r>
              <a:rPr lang="en-US" sz="1600" b="1" dirty="0" err="1"/>
              <a:t>terlalu</a:t>
            </a:r>
            <a:r>
              <a:rPr lang="en-US" sz="1600" b="1" dirty="0"/>
              <a:t> </a:t>
            </a:r>
            <a:r>
              <a:rPr lang="en-US" sz="1600" b="1" dirty="0" err="1"/>
              <a:t>padat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zooplankton </a:t>
            </a:r>
            <a:r>
              <a:rPr lang="en-US" sz="1600" b="1" dirty="0" err="1"/>
              <a:t>mendominasi</a:t>
            </a:r>
            <a:r>
              <a:rPr lang="en-US" sz="1600" b="1" dirty="0"/>
              <a:t>, </a:t>
            </a:r>
            <a:r>
              <a:rPr lang="en-US" sz="1600" b="1" dirty="0" err="1"/>
              <a:t>lakukan</a:t>
            </a:r>
            <a:r>
              <a:rPr lang="en-US" sz="1600" b="1" dirty="0"/>
              <a:t> </a:t>
            </a:r>
            <a:r>
              <a:rPr lang="en-US" sz="1600" b="1" dirty="0" err="1"/>
              <a:t>pengenceran</a:t>
            </a:r>
            <a:r>
              <a:rPr lang="en-US" sz="1600" b="1" dirty="0"/>
              <a:t> air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pemberian</a:t>
            </a:r>
            <a:r>
              <a:rPr lang="en-US" sz="1600" b="1" dirty="0"/>
              <a:t> </a:t>
            </a:r>
            <a:r>
              <a:rPr lang="en-US" sz="1600" b="1" dirty="0" err="1"/>
              <a:t>kapur</a:t>
            </a:r>
            <a:r>
              <a:rPr lang="en-US" sz="1600" b="1" dirty="0"/>
              <a:t> </a:t>
            </a:r>
            <a:r>
              <a:rPr lang="en-US" sz="1600" b="1" dirty="0" err="1"/>
              <a:t>CaOH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dosis</a:t>
            </a:r>
            <a:r>
              <a:rPr lang="en-US" sz="1600" b="1" dirty="0"/>
              <a:t> 3 ppm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saat</a:t>
            </a:r>
            <a:r>
              <a:rPr lang="en-US" sz="1600" b="1" dirty="0"/>
              <a:t> pH </a:t>
            </a:r>
            <a:r>
              <a:rPr lang="en-US" sz="1600" b="1" dirty="0" err="1"/>
              <a:t>kurang</a:t>
            </a:r>
            <a:r>
              <a:rPr lang="en-US" sz="1600" b="1" dirty="0"/>
              <a:t> </a:t>
            </a:r>
            <a:r>
              <a:rPr lang="en-US" sz="1600" b="1" dirty="0" err="1"/>
              <a:t>dari</a:t>
            </a:r>
            <a:r>
              <a:rPr lang="en-US" sz="1600" b="1" dirty="0"/>
              <a:t> 8, </a:t>
            </a:r>
            <a:r>
              <a:rPr lang="id-ID" sz="1600" b="1" dirty="0"/>
              <a:t>yaitu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pagi</a:t>
            </a:r>
            <a:r>
              <a:rPr lang="en-US" sz="1600" b="1" dirty="0"/>
              <a:t> </a:t>
            </a:r>
            <a:r>
              <a:rPr lang="en-US" sz="1600" b="1" dirty="0" err="1"/>
              <a:t>hari</a:t>
            </a:r>
            <a:r>
              <a:rPr lang="en-US" sz="1600" b="1" dirty="0"/>
              <a:t> </a:t>
            </a:r>
            <a:r>
              <a:rPr lang="en-US" sz="1600" b="1" dirty="0" err="1"/>
              <a:t>sekitar</a:t>
            </a:r>
            <a:r>
              <a:rPr lang="en-US" sz="1600" b="1" dirty="0"/>
              <a:t> jam 06.00.</a:t>
            </a:r>
            <a:endParaRPr lang="id-ID" sz="1600" b="1" dirty="0"/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860495" y="818864"/>
            <a:ext cx="11052831" cy="223823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723900" lvl="2" indent="-450850">
              <a:buFont typeface="+mj-lt"/>
              <a:buAutoNum type="arabicPeriod"/>
            </a:pPr>
            <a:r>
              <a:rPr lang="en-US" sz="1800" b="1" dirty="0" err="1" smtClean="0"/>
              <a:t>Pergantian</a:t>
            </a:r>
            <a:r>
              <a:rPr lang="en-US" sz="1800" b="1" dirty="0" smtClean="0"/>
              <a:t> air</a:t>
            </a:r>
          </a:p>
          <a:p>
            <a:pPr marL="723900" lvl="2" indent="-450850">
              <a:buFont typeface="+mj-lt"/>
              <a:buAutoNum type="arabicPeriod"/>
            </a:pPr>
            <a:r>
              <a:rPr lang="id-ID" sz="1800" b="1" dirty="0" smtClean="0"/>
              <a:t>Pengaturan plankton: transparansi (kecerahan) 30-50 cm</a:t>
            </a:r>
            <a:endParaRPr lang="en-US" sz="1800" b="1" dirty="0" smtClean="0"/>
          </a:p>
          <a:p>
            <a:pPr marL="723900" lvl="2" indent="-450850">
              <a:buFont typeface="+mj-lt"/>
              <a:buAutoNum type="arabicPeriod"/>
            </a:pPr>
            <a:r>
              <a:rPr lang="en-US" sz="1800" b="1" dirty="0" err="1" smtClean="0"/>
              <a:t>Aplikasi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probitik</a:t>
            </a:r>
            <a:r>
              <a:rPr lang="id-ID" sz="1800" b="1" dirty="0" smtClean="0"/>
              <a:t> </a:t>
            </a:r>
            <a:r>
              <a:rPr lang="en-US" sz="1800" b="1" dirty="0" smtClean="0"/>
              <a:t>air: </a:t>
            </a:r>
            <a:r>
              <a:rPr lang="id-ID" sz="1800" dirty="0"/>
              <a:t>Probiotik Air (</a:t>
            </a:r>
            <a:r>
              <a:rPr lang="id-ID" sz="1800" i="1" dirty="0"/>
              <a:t>Bacillus sp</a:t>
            </a:r>
            <a:r>
              <a:rPr lang="id-ID" sz="1800" dirty="0" smtClean="0"/>
              <a:t>)</a:t>
            </a:r>
            <a:r>
              <a:rPr lang="en-US" sz="1800" dirty="0" smtClean="0"/>
              <a:t>, </a:t>
            </a:r>
            <a:r>
              <a:rPr lang="en-US" sz="1800" b="1" dirty="0" err="1" smtClean="0"/>
              <a:t>bakteri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utk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dekomposisi</a:t>
            </a:r>
            <a:r>
              <a:rPr lang="en-US" sz="1800" b="1" dirty="0" smtClean="0"/>
              <a:t> N organic (</a:t>
            </a:r>
            <a:r>
              <a:rPr lang="en-US" altLang="id-ID" sz="1800" i="1" dirty="0" err="1"/>
              <a:t>Nitrosomonas</a:t>
            </a:r>
            <a:r>
              <a:rPr lang="en-US" altLang="id-ID" sz="1800" i="1" dirty="0"/>
              <a:t> </a:t>
            </a:r>
            <a:r>
              <a:rPr lang="en-US" altLang="id-ID" sz="1800" i="1" dirty="0" err="1"/>
              <a:t>dan</a:t>
            </a:r>
            <a:r>
              <a:rPr lang="en-US" altLang="id-ID" sz="1800" i="1" dirty="0"/>
              <a:t> </a:t>
            </a:r>
            <a:r>
              <a:rPr lang="en-US" altLang="id-ID" sz="1800" i="1" dirty="0" err="1" smtClean="0"/>
              <a:t>Nitrobacter</a:t>
            </a:r>
            <a:r>
              <a:rPr lang="en-US" altLang="id-ID" sz="1800" i="1" dirty="0" smtClean="0"/>
              <a:t>), </a:t>
            </a:r>
            <a:r>
              <a:rPr lang="en-US" altLang="id-ID" sz="1800" dirty="0" err="1" smtClean="0"/>
              <a:t>bakteri</a:t>
            </a:r>
            <a:r>
              <a:rPr lang="en-US" altLang="id-ID" sz="1800" dirty="0" smtClean="0"/>
              <a:t> sulfur</a:t>
            </a:r>
            <a:r>
              <a:rPr lang="en-US" altLang="id-ID" sz="1800" i="1" dirty="0" smtClean="0"/>
              <a:t> (</a:t>
            </a:r>
            <a:r>
              <a:rPr lang="id-ID" altLang="id-ID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id-ID" altLang="id-ID" sz="18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altLang="id-ID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id-ID" sz="1800" i="1" dirty="0" smtClean="0"/>
              <a:t>) </a:t>
            </a:r>
            <a:r>
              <a:rPr lang="id-ID" sz="1800" i="1" dirty="0"/>
              <a:t>Rhodobacter </a:t>
            </a:r>
            <a:r>
              <a:rPr lang="id-ID" sz="1800" dirty="0"/>
              <a:t>dan</a:t>
            </a:r>
            <a:r>
              <a:rPr lang="id-ID" sz="1800" i="1" dirty="0"/>
              <a:t> </a:t>
            </a:r>
            <a:r>
              <a:rPr lang="id-ID" sz="1800" i="1" dirty="0" smtClean="0"/>
              <a:t>Rhodopseudomonas</a:t>
            </a:r>
            <a:r>
              <a:rPr lang="en-US" sz="1800" dirty="0"/>
              <a:t>;</a:t>
            </a:r>
            <a:r>
              <a:rPr lang="en-US" sz="1800" dirty="0" smtClean="0"/>
              <a:t> </a:t>
            </a:r>
            <a:r>
              <a:rPr lang="en-US" sz="1800" dirty="0" err="1" smtClean="0"/>
              <a:t>probiotik</a:t>
            </a:r>
            <a:r>
              <a:rPr lang="en-US" sz="1800" dirty="0" smtClean="0"/>
              <a:t> </a:t>
            </a:r>
            <a:r>
              <a:rPr lang="en-US" sz="1800" dirty="0" err="1" smtClean="0"/>
              <a:t>pakan</a:t>
            </a:r>
            <a:r>
              <a:rPr lang="en-US" altLang="id-ID" sz="1800" i="1" dirty="0" smtClean="0"/>
              <a:t> </a:t>
            </a:r>
            <a:r>
              <a:rPr lang="id-ID" sz="1800" dirty="0"/>
              <a:t>(</a:t>
            </a:r>
            <a:r>
              <a:rPr lang="id-ID" sz="1800" i="1" dirty="0"/>
              <a:t>Lactobacillus sp</a:t>
            </a:r>
            <a:r>
              <a:rPr lang="id-ID" sz="1800" dirty="0"/>
              <a:t>)</a:t>
            </a:r>
            <a:r>
              <a:rPr lang="en-US" altLang="id-ID" sz="1800" i="1" dirty="0" smtClean="0"/>
              <a:t> </a:t>
            </a:r>
            <a:endParaRPr lang="en-US" altLang="id-ID" sz="1800" i="1" dirty="0"/>
          </a:p>
          <a:p>
            <a:pPr marL="723900" lvl="2" indent="-450850">
              <a:buFont typeface="+mj-lt"/>
              <a:buAutoNum type="arabicPeriod"/>
            </a:pPr>
            <a:r>
              <a:rPr lang="en-US" sz="1800" b="1" dirty="0" smtClean="0"/>
              <a:t>A</a:t>
            </a:r>
            <a:r>
              <a:rPr lang="id-ID" sz="1800" b="1" dirty="0" smtClean="0"/>
              <a:t>erasi: Kincir</a:t>
            </a:r>
            <a:r>
              <a:rPr lang="en-US" sz="1800" b="1" i="1" dirty="0" smtClean="0"/>
              <a:t>, Micro-bubble Gener</a:t>
            </a:r>
            <a:r>
              <a:rPr lang="en-US" sz="1800" b="1" dirty="0" smtClean="0"/>
              <a:t>ator (MBG)/</a:t>
            </a:r>
            <a:r>
              <a:rPr lang="en-US" sz="1800" b="1" dirty="0" err="1" smtClean="0"/>
              <a:t>Venturi</a:t>
            </a:r>
            <a:r>
              <a:rPr lang="en-US" sz="1800" b="1" dirty="0" smtClean="0"/>
              <a:t> aerator</a:t>
            </a:r>
            <a:r>
              <a:rPr lang="id-ID" sz="1800" b="1" dirty="0" smtClean="0"/>
              <a:t>  </a:t>
            </a:r>
            <a:endParaRPr lang="id-ID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2448" y="136478"/>
            <a:ext cx="5418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litas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sz="2800" b="1" dirty="0">
                <a:latin typeface="Arial" panose="020B0604020202020204" pitchFamily="34" charset="0"/>
                <a:cs typeface="Arial" panose="020B0604020202020204" pitchFamily="34" charset="0"/>
              </a:rPr>
              <a:t>ir: </a:t>
            </a:r>
          </a:p>
        </p:txBody>
      </p:sp>
    </p:spTree>
    <p:extLst>
      <p:ext uri="{BB962C8B-B14F-4D97-AF65-F5344CB8AC3E}">
        <p14:creationId xmlns:p14="http://schemas.microsoft.com/office/powerpoint/2010/main" val="1532626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420100" cy="1143000"/>
          </a:xfrm>
        </p:spPr>
        <p:txBody>
          <a:bodyPr/>
          <a:lstStyle/>
          <a:p>
            <a:r>
              <a:rPr lang="en-US" altLang="id-ID" smtClean="0"/>
              <a:t>Proses Nitrogen</a:t>
            </a:r>
          </a:p>
        </p:txBody>
      </p:sp>
      <p:pic>
        <p:nvPicPr>
          <p:cNvPr id="77827" name="Picture 3" descr="fig25_1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219200"/>
            <a:ext cx="8585200" cy="5354638"/>
          </a:xfrm>
        </p:spPr>
      </p:pic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4775200" y="5334001"/>
            <a:ext cx="39401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id-ID" sz="2400" i="1">
                <a:solidFill>
                  <a:schemeClr val="bg2"/>
                </a:solidFill>
              </a:rPr>
              <a:t>Nitrosomonas dan Nitrobacter</a:t>
            </a:r>
          </a:p>
        </p:txBody>
      </p:sp>
    </p:spTree>
    <p:extLst>
      <p:ext uri="{BB962C8B-B14F-4D97-AF65-F5344CB8AC3E}">
        <p14:creationId xmlns:p14="http://schemas.microsoft.com/office/powerpoint/2010/main" val="3935490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321" y="801807"/>
            <a:ext cx="8728691" cy="45378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d-ID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Amonia (NH</a:t>
            </a:r>
            <a:r>
              <a:rPr lang="id-ID" sz="2800" b="1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d-ID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id-ID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 0,1 </a:t>
            </a:r>
            <a:r>
              <a:rPr lang="id-ID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ppm</a:t>
            </a:r>
            <a:endParaRPr 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0939" y="1371602"/>
            <a:ext cx="7772684" cy="2190464"/>
          </a:xfrm>
          <a:ln/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 </a:t>
            </a:r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609600" indent="-609600">
              <a:buNone/>
            </a:pP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	- ekskresi biota air/ikan</a:t>
            </a:r>
          </a:p>
          <a:p>
            <a:pPr marL="609600" indent="-609600">
              <a:buNone/>
            </a:pP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	- pembongkaran protein </a:t>
            </a:r>
          </a:p>
          <a:p>
            <a:pPr marL="609600" indent="-609600">
              <a:buNone/>
            </a:pP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Bentuk </a:t>
            </a:r>
            <a:r>
              <a:rPr lang="id-ID" sz="2000" b="1" dirty="0">
                <a:latin typeface="Arial" panose="020B0604020202020204" pitchFamily="34" charset="0"/>
                <a:cs typeface="Arial" panose="020B0604020202020204" pitchFamily="34" charset="0"/>
              </a:rPr>
              <a:t>dalam air: keseimbangan dg NH</a:t>
            </a:r>
            <a:r>
              <a:rPr lang="id-ID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</a:p>
          <a:p>
            <a:pPr marL="609600" indent="-609600">
              <a:buNone/>
            </a:pP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	NH</a:t>
            </a:r>
            <a:r>
              <a:rPr lang="id-ID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+ H</a:t>
            </a:r>
            <a:r>
              <a:rPr lang="id-ID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O &lt;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=======&gt; NH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</a:t>
            </a:r>
            <a:r>
              <a:rPr lang="id-ID" sz="2000" b="1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4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+ OH-</a:t>
            </a:r>
            <a:r>
              <a:rPr lang="id-ID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9600" indent="-609600">
              <a:buNone/>
            </a:pPr>
            <a:endParaRPr lang="id-ID" sz="20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65685" y="3563204"/>
            <a:ext cx="7705109" cy="3673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 Gas Amonia (NH</a:t>
            </a:r>
            <a:r>
              <a:rPr lang="id-ID" sz="2000" b="1" baseline="-25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73459" y="3930554"/>
            <a:ext cx="8871043" cy="2927445"/>
          </a:xfrm>
          <a:prstGeom prst="rect">
            <a:avLst/>
          </a:prstGeom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Bahaya:  </a:t>
            </a: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Beracun pada biota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air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ikan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(&gt; 0,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 ppm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0,6-2 mg/l meracuni ikan dlm waktu yang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pendek (Boyd 1982)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Konsentrasi rendah: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en-US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- Gangguan ekskresi</a:t>
            </a: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Osmoregulasi</a:t>
            </a: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Transport oksigen oleh darah</a:t>
            </a:r>
          </a:p>
          <a:p>
            <a:pPr marL="609600" indent="-609600">
              <a:lnSpc>
                <a:spcPct val="90000"/>
              </a:lnSpc>
              <a:buFont typeface="Wingdings 3" charset="2"/>
              <a:buNone/>
            </a:pP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Pertumbuhan</a:t>
            </a:r>
            <a:endParaRPr lang="id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1669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710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344055"/>
              </p:ext>
            </p:extLst>
          </p:nvPr>
        </p:nvGraphicFramePr>
        <p:xfrm>
          <a:off x="1318146" y="997423"/>
          <a:ext cx="8458200" cy="5689932"/>
        </p:xfrm>
        <a:graphic>
          <a:graphicData uri="http://schemas.openxmlformats.org/drawingml/2006/table">
            <a:tbl>
              <a:tblPr/>
              <a:tblGrid>
                <a:gridCol w="1712913">
                  <a:extLst>
                    <a:ext uri="{9D8B030D-6E8A-4147-A177-3AD203B41FA5}">
                      <a16:colId xmlns:a16="http://schemas.microsoft.com/office/drawing/2014/main" val="1406303825"/>
                    </a:ext>
                  </a:extLst>
                </a:gridCol>
                <a:gridCol w="1711325">
                  <a:extLst>
                    <a:ext uri="{9D8B030D-6E8A-4147-A177-3AD203B41FA5}">
                      <a16:colId xmlns:a16="http://schemas.microsoft.com/office/drawing/2014/main" val="853258955"/>
                    </a:ext>
                  </a:extLst>
                </a:gridCol>
                <a:gridCol w="5033962">
                  <a:extLst>
                    <a:ext uri="{9D8B030D-6E8A-4147-A177-3AD203B41FA5}">
                      <a16:colId xmlns:a16="http://schemas.microsoft.com/office/drawing/2014/main" val="1482019770"/>
                    </a:ext>
                  </a:extLst>
                </a:gridCol>
              </a:tblGrid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Umur Budidaya</a:t>
                      </a:r>
                      <a:endParaRPr kumimoji="0" lang="id-ID" altLang="id-ID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Kecerahan Air</a:t>
                      </a:r>
                      <a:endParaRPr kumimoji="0" lang="id-ID" altLang="id-ID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Upaya yang dilakukan jika kondisi diluar standar</a:t>
                      </a:r>
                      <a:endParaRPr kumimoji="0" lang="id-ID" altLang="id-ID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763974"/>
                  </a:ext>
                </a:extLst>
              </a:tr>
              <a:tr h="23822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Persiapan Air</a:t>
                      </a:r>
                      <a:endParaRPr kumimoji="0" lang="id-ID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– 80 cm</a:t>
                      </a:r>
                      <a:endParaRPr kumimoji="0" lang="id-ID" altLang="id-ID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80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Jenis  pupuk  bisa  organik  maupun    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anorganik.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50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Teruskan, tidak masalah.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 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489791"/>
                  </a:ext>
                </a:extLst>
              </a:tr>
              <a:tr h="2606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30 hari</a:t>
                      </a:r>
                      <a:endParaRPr kumimoji="0" lang="id-ID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– 80 cm</a:t>
                      </a:r>
                      <a:endParaRPr kumimoji="0" lang="id-ID" altLang="id-ID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80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Jenis  pupuk  bisa  organik  maupun    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anorganik.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50 cm :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Teruskan, tidak masalah.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</a:t>
                      </a:r>
                      <a:endParaRPr kumimoji="0" lang="en-US" alt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048112"/>
                  </a:ext>
                </a:extLst>
              </a:tr>
            </a:tbl>
          </a:graphicData>
        </a:graphic>
      </p:graphicFrame>
      <p:sp>
        <p:nvSpPr>
          <p:cNvPr id="3" name="Freeform 2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itle 1"/>
          <p:cNvSpPr txBox="1">
            <a:spLocks/>
          </p:cNvSpPr>
          <p:nvPr/>
        </p:nvSpPr>
        <p:spPr>
          <a:xfrm>
            <a:off x="1105470" y="109182"/>
            <a:ext cx="7219663" cy="837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1.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kecerahan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</a:t>
            </a:r>
            <a:b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1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29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28720"/>
              </p:ext>
            </p:extLst>
          </p:nvPr>
        </p:nvGraphicFramePr>
        <p:xfrm>
          <a:off x="1091821" y="1007682"/>
          <a:ext cx="8610600" cy="5760366"/>
        </p:xfrm>
        <a:graphic>
          <a:graphicData uri="http://schemas.openxmlformats.org/drawingml/2006/table">
            <a:tbl>
              <a:tblPr/>
              <a:tblGrid>
                <a:gridCol w="1743075">
                  <a:extLst>
                    <a:ext uri="{9D8B030D-6E8A-4147-A177-3AD203B41FA5}">
                      <a16:colId xmlns:a16="http://schemas.microsoft.com/office/drawing/2014/main" val="775574845"/>
                    </a:ext>
                  </a:extLst>
                </a:gridCol>
                <a:gridCol w="1741488">
                  <a:extLst>
                    <a:ext uri="{9D8B030D-6E8A-4147-A177-3AD203B41FA5}">
                      <a16:colId xmlns:a16="http://schemas.microsoft.com/office/drawing/2014/main" val="2387968086"/>
                    </a:ext>
                  </a:extLst>
                </a:gridCol>
                <a:gridCol w="5126037">
                  <a:extLst>
                    <a:ext uri="{9D8B030D-6E8A-4147-A177-3AD203B41FA5}">
                      <a16:colId xmlns:a16="http://schemas.microsoft.com/office/drawing/2014/main" val="3323171357"/>
                    </a:ext>
                  </a:extLst>
                </a:gridCol>
              </a:tblGrid>
              <a:tr h="2909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– 90 hari</a:t>
                      </a:r>
                      <a:endParaRPr kumimoji="0" lang="id-ID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– 50 cm</a:t>
                      </a:r>
                      <a:endParaRPr kumimoji="0" lang="id-ID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50 cm :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Jenis  pupuk  bisa  organik  maupun  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anorganik.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30 cm :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partial drop plankton.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Kurangi aerator (jika  pekat  karena     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Aplikasi Ca(OH)</a:t>
                      </a:r>
                      <a:r>
                        <a:rPr kumimoji="0" lang="id-ID" altLang="id-ID" sz="16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jika  pekat  karena     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409592"/>
                  </a:ext>
                </a:extLst>
              </a:tr>
              <a:tr h="28511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91 - panen</a:t>
                      </a:r>
                      <a:endParaRPr kumimoji="0" lang="id-ID" altLang="id-ID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– 30 cm</a:t>
                      </a:r>
                      <a:endParaRPr kumimoji="0" lang="id-ID" altLang="id-ID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masih diatas  30 cm :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pemupukan kembali, sebaiknya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dengan pupuk anorganik.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Jika dibawah 20 cm :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Lakukan partial drop plankton.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Ganti air sebagian.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Kurangi aerator ( jika  pekat  karena     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Aplikasi Ca(OH)</a:t>
                      </a:r>
                      <a:r>
                        <a:rPr kumimoji="0" lang="id-ID" altLang="id-ID" sz="16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jika  pekat  karena       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id-ID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Total  Suspended Solid nya tinggi ).</a:t>
                      </a:r>
                      <a:endParaRPr kumimoji="0" lang="en-US" altLang="id-I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659651"/>
                  </a:ext>
                </a:extLst>
              </a:tr>
            </a:tbl>
          </a:graphicData>
        </a:graphic>
      </p:graphicFrame>
      <p:sp>
        <p:nvSpPr>
          <p:cNvPr id="3" name="Freeform 2"/>
          <p:cNvSpPr/>
          <p:nvPr/>
        </p:nvSpPr>
        <p:spPr>
          <a:xfrm>
            <a:off x="10249826" y="95531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339738" y="95533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7763523" y="92956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itle 1"/>
          <p:cNvSpPr txBox="1">
            <a:spLocks/>
          </p:cNvSpPr>
          <p:nvPr/>
        </p:nvSpPr>
        <p:spPr>
          <a:xfrm>
            <a:off x="1105470" y="177420"/>
            <a:ext cx="7219663" cy="837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d-ID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1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d-ID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kecerahan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id-ID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tambak </a:t>
            </a:r>
            <a:r>
              <a:rPr lang="en-US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id-ID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</a:t>
            </a:r>
            <a:br>
              <a:rPr lang="id-ID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62477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823" y="0"/>
            <a:ext cx="6946710" cy="837062"/>
          </a:xfrm>
        </p:spPr>
        <p:txBody>
          <a:bodyPr>
            <a:noAutofit/>
          </a:bodyPr>
          <a:lstStyle/>
          <a:p>
            <a:pPr algn="ctr"/>
            <a:r>
              <a:rPr lang="id-ID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d-ID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 </a:t>
            </a:r>
            <a:r>
              <a:rPr lang="id-ID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 air sumber untuk tambak intensif</a:t>
            </a:r>
            <a:br>
              <a:rPr lang="id-ID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27552" y="900751"/>
          <a:ext cx="6728341" cy="2378601"/>
        </p:xfrm>
        <a:graphic>
          <a:graphicData uri="http://schemas.openxmlformats.org/drawingml/2006/table">
            <a:tbl>
              <a:tblPr/>
              <a:tblGrid>
                <a:gridCol w="668735">
                  <a:extLst>
                    <a:ext uri="{9D8B030D-6E8A-4147-A177-3AD203B41FA5}">
                      <a16:colId xmlns:a16="http://schemas.microsoft.com/office/drawing/2014/main" val="3737673918"/>
                    </a:ext>
                  </a:extLst>
                </a:gridCol>
                <a:gridCol w="2502896">
                  <a:extLst>
                    <a:ext uri="{9D8B030D-6E8A-4147-A177-3AD203B41FA5}">
                      <a16:colId xmlns:a16="http://schemas.microsoft.com/office/drawing/2014/main" val="1849705391"/>
                    </a:ext>
                  </a:extLst>
                </a:gridCol>
                <a:gridCol w="1852593">
                  <a:extLst>
                    <a:ext uri="{9D8B030D-6E8A-4147-A177-3AD203B41FA5}">
                      <a16:colId xmlns:a16="http://schemas.microsoft.com/office/drawing/2014/main" val="940571734"/>
                    </a:ext>
                  </a:extLst>
                </a:gridCol>
                <a:gridCol w="1704117">
                  <a:extLst>
                    <a:ext uri="{9D8B030D-6E8A-4147-A177-3AD203B41FA5}">
                      <a16:colId xmlns:a16="http://schemas.microsoft.com/office/drawing/2014/main" val="289282893"/>
                    </a:ext>
                  </a:extLst>
                </a:gridCol>
              </a:tblGrid>
              <a:tr h="321325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35610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Parameter Air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48945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Satuan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53085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Nilai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27739"/>
                  </a:ext>
                </a:extLst>
              </a:tr>
              <a:tr h="331019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Suhu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7695" marR="610870" algn="ctr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°C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6405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 – 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805407"/>
                  </a:ext>
                </a:extLst>
              </a:tr>
              <a:tr h="327557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Salinitas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835" marR="58801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2275" marR="42608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26-32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729526"/>
                  </a:ext>
                </a:extLst>
              </a:tr>
              <a:tr h="357581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4210" marR="66738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7,5-8,5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102445"/>
                  </a:ext>
                </a:extLst>
              </a:tr>
              <a:tr h="327557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Oksigen terlarut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4510" marR="52832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202856"/>
                  </a:ext>
                </a:extLst>
              </a:tr>
              <a:tr h="300240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Alkalinitas (ppm)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5445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100-150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937440"/>
                  </a:ext>
                </a:extLst>
              </a:tr>
              <a:tr h="384841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42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BO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maksimal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513715" marR="5162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481330" marR="4845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524372"/>
                  </a:ext>
                </a:extLst>
              </a:tr>
            </a:tbl>
          </a:graphicData>
        </a:graphic>
      </p:graphicFrame>
      <p:sp>
        <p:nvSpPr>
          <p:cNvPr id="7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5"/>
          <p:cNvSpPr/>
          <p:nvPr/>
        </p:nvSpPr>
        <p:spPr>
          <a:xfrm>
            <a:off x="339738" y="81888"/>
            <a:ext cx="976460" cy="685891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aphicFrame>
        <p:nvGraphicFramePr>
          <p:cNvPr id="10" name="Content Placeholder 3"/>
          <p:cNvGraphicFramePr>
            <a:graphicFrameLocks/>
          </p:cNvGraphicFramePr>
          <p:nvPr>
            <p:extLst/>
          </p:nvPr>
        </p:nvGraphicFramePr>
        <p:xfrm>
          <a:off x="313899" y="3284028"/>
          <a:ext cx="6728349" cy="3468185"/>
        </p:xfrm>
        <a:graphic>
          <a:graphicData uri="http://schemas.openxmlformats.org/drawingml/2006/table">
            <a:tbl>
              <a:tblPr/>
              <a:tblGrid>
                <a:gridCol w="696035">
                  <a:extLst>
                    <a:ext uri="{9D8B030D-6E8A-4147-A177-3AD203B41FA5}">
                      <a16:colId xmlns:a16="http://schemas.microsoft.com/office/drawing/2014/main" val="2999467284"/>
                    </a:ext>
                  </a:extLst>
                </a:gridCol>
                <a:gridCol w="2483898">
                  <a:extLst>
                    <a:ext uri="{9D8B030D-6E8A-4147-A177-3AD203B41FA5}">
                      <a16:colId xmlns:a16="http://schemas.microsoft.com/office/drawing/2014/main" val="3000064762"/>
                    </a:ext>
                  </a:extLst>
                </a:gridCol>
                <a:gridCol w="1842448">
                  <a:extLst>
                    <a:ext uri="{9D8B030D-6E8A-4147-A177-3AD203B41FA5}">
                      <a16:colId xmlns:a16="http://schemas.microsoft.com/office/drawing/2014/main" val="3196879512"/>
                    </a:ext>
                  </a:extLst>
                </a:gridCol>
                <a:gridCol w="1705968">
                  <a:extLst>
                    <a:ext uri="{9D8B030D-6E8A-4147-A177-3AD203B41FA5}">
                      <a16:colId xmlns:a16="http://schemas.microsoft.com/office/drawing/2014/main" val="3652218016"/>
                    </a:ext>
                  </a:extLst>
                </a:gridCol>
              </a:tblGrid>
              <a:tr h="258089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Amonia, maksimal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459740" algn="ctr">
                        <a:lnSpc>
                          <a:spcPct val="107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151832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Nitrit, maksimal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marR="53149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281384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11811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Nitrat, maksimal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2605" marR="52705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11948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Phosfat, minimal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5135" marR="44894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0,1-5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974772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Kecerahan  air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67055" marR="56959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2275" marR="42608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30-50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807688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padatan terlarut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0870" marR="615315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104484"/>
                  </a:ext>
                </a:extLst>
              </a:tr>
              <a:tr h="258089">
                <a:tc rowSpan="4"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Logam berat, maksimal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342685"/>
                  </a:ext>
                </a:extLst>
              </a:tr>
              <a:tr h="25808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-Pb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7845" marR="492125" algn="ctr">
                        <a:lnSpc>
                          <a:spcPct val="107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5615" marR="479425" algn="ctr">
                        <a:lnSpc>
                          <a:spcPct val="107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076233"/>
                  </a:ext>
                </a:extLst>
              </a:tr>
              <a:tr h="25808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-Cd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115" marR="490220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5615" marR="479425"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150922"/>
                  </a:ext>
                </a:extLst>
              </a:tr>
              <a:tr h="25808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-Hg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115" marR="49022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7990" marR="43243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134668"/>
                  </a:ext>
                </a:extLst>
              </a:tr>
              <a:tr h="258089">
                <a:tc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Hidrogen  Sulfida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3715" marR="516255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mg/l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≥ 0,01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786617"/>
                  </a:ext>
                </a:extLst>
              </a:tr>
              <a:tr h="583186">
                <a:tc>
                  <a:txBody>
                    <a:bodyPr/>
                    <a:lstStyle/>
                    <a:p>
                      <a:pPr marL="7112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vibrio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955" marR="226060" algn="ctr">
                        <a:lnSpc>
                          <a:spcPct val="107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CFU(Colony</a:t>
                      </a:r>
                    </a:p>
                    <a:p>
                      <a:pPr>
                        <a:lnSpc>
                          <a:spcPts val="6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6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60325" marR="120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Forming Unit)/ml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4267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1x103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803011"/>
                  </a:ext>
                </a:extLst>
              </a:tr>
            </a:tbl>
          </a:graphicData>
        </a:graphic>
      </p:graphicFrame>
      <p:graphicFrame>
        <p:nvGraphicFramePr>
          <p:cNvPr id="11" name="Content Placeholder 4"/>
          <p:cNvGraphicFramePr>
            <a:graphicFrameLocks/>
          </p:cNvGraphicFramePr>
          <p:nvPr>
            <p:extLst/>
          </p:nvPr>
        </p:nvGraphicFramePr>
        <p:xfrm>
          <a:off x="7046807" y="914399"/>
          <a:ext cx="4512847" cy="4386326"/>
        </p:xfrm>
        <a:graphic>
          <a:graphicData uri="http://schemas.openxmlformats.org/drawingml/2006/table">
            <a:tbl>
              <a:tblPr/>
              <a:tblGrid>
                <a:gridCol w="2126744">
                  <a:extLst>
                    <a:ext uri="{9D8B030D-6E8A-4147-A177-3AD203B41FA5}">
                      <a16:colId xmlns:a16="http://schemas.microsoft.com/office/drawing/2014/main" val="3609651275"/>
                    </a:ext>
                  </a:extLst>
                </a:gridCol>
                <a:gridCol w="2386103">
                  <a:extLst>
                    <a:ext uri="{9D8B030D-6E8A-4147-A177-3AD203B41FA5}">
                      <a16:colId xmlns:a16="http://schemas.microsoft.com/office/drawing/2014/main" val="108301562"/>
                    </a:ext>
                  </a:extLst>
                </a:gridCol>
              </a:tblGrid>
              <a:tr h="286604">
                <a:tc>
                  <a:txBody>
                    <a:bodyPr/>
                    <a:lstStyle/>
                    <a:p>
                      <a:pPr marL="454025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b="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b="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6425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b="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</a:t>
                      </a:r>
                      <a:r>
                        <a:rPr lang="id-ID" sz="1600" b="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id-ID" sz="16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b="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</a:t>
                      </a:r>
                      <a:r>
                        <a:rPr lang="id-ID" sz="1600" b="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409886"/>
                  </a:ext>
                </a:extLst>
              </a:tr>
              <a:tr h="354842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34695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6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4206872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pPr marL="65405" marR="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3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9723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–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gram/liter</a:t>
                      </a:r>
                      <a:r>
                        <a:rPr lang="id-ID" sz="16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id-ID" sz="16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427261"/>
                  </a:ext>
                </a:extLst>
              </a:tr>
              <a:tr h="360883">
                <a:tc>
                  <a:txBody>
                    <a:bodyPr/>
                    <a:lstStyle/>
                    <a:p>
                      <a:pPr marL="65405" marR="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</a:t>
                      </a:r>
                      <a:endParaRPr lang="id-ID" sz="16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9596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854385"/>
                  </a:ext>
                </a:extLst>
              </a:tr>
              <a:tr h="313898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</a:t>
                      </a:r>
                      <a:endParaRPr lang="id-ID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pp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65998"/>
                  </a:ext>
                </a:extLst>
              </a:tr>
              <a:tr h="332499">
                <a:tc>
                  <a:txBody>
                    <a:bodyPr/>
                    <a:lstStyle/>
                    <a:p>
                      <a:pPr marL="65405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3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ppm</a:t>
                      </a:r>
                      <a:endParaRPr lang="id-ID" sz="16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059943"/>
                  </a:ext>
                </a:extLst>
              </a:tr>
              <a:tr h="382138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endParaRPr lang="en-US" sz="16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205110"/>
                  </a:ext>
                </a:extLst>
              </a:tr>
              <a:tr h="295297">
                <a:tc>
                  <a:txBody>
                    <a:bodyPr/>
                    <a:lstStyle/>
                    <a:p>
                      <a:pPr marL="65405" marR="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2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keh</a:t>
                      </a:r>
                      <a:r>
                        <a:rPr lang="id-ID" sz="1600" spc="-2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</a:t>
                      </a:r>
                      <a:r>
                        <a:rPr lang="id-ID" sz="1600" spc="-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757798"/>
                  </a:ext>
                </a:extLst>
              </a:tr>
              <a:tr h="854840">
                <a:tc>
                  <a:txBody>
                    <a:bodyPr/>
                    <a:lstStyle/>
                    <a:p>
                      <a:pPr marL="65405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-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ank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-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BG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id-ID" sz="160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65405" algn="ctr">
                        <a:lnSpc>
                          <a:spcPct val="107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600" spc="-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id-ID" sz="1600" spc="-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7090" indent="0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5%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716175"/>
                  </a:ext>
                </a:extLst>
              </a:tr>
              <a:tr h="355936">
                <a:tc>
                  <a:txBody>
                    <a:bodyPr/>
                    <a:lstStyle/>
                    <a:p>
                      <a:pPr marL="65405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ada</a:t>
                      </a:r>
                      <a:r>
                        <a:rPr lang="id-ID" sz="1600" spc="-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3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ak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spc="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CFU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253647"/>
                  </a:ext>
                </a:extLst>
              </a:tr>
              <a:tr h="433196">
                <a:tc>
                  <a:txBody>
                    <a:bodyPr/>
                    <a:lstStyle/>
                    <a:p>
                      <a:pPr marL="65405"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60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nas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ak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i="1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id-ID" sz="1600" i="1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i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</a:t>
                      </a:r>
                      <a:r>
                        <a:rPr lang="id-ID" sz="1600" i="1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CFU</a:t>
                      </a:r>
                      <a:r>
                        <a:rPr lang="id-ID" sz="1600" spc="-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ak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446683"/>
                  </a:ext>
                </a:extLst>
              </a:tr>
            </a:tbl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>
          <a:xfrm>
            <a:off x="7105430" y="5331727"/>
            <a:ext cx="4747756" cy="7824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d-ID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Parameter Air Media yang Siap Tebar untuk Udang Vaname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SMF, 2021</a:t>
            </a:r>
            <a:r>
              <a:rPr lang="id-ID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56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99" y="773374"/>
            <a:ext cx="9640374" cy="441276"/>
          </a:xfrm>
        </p:spPr>
        <p:txBody>
          <a:bodyPr>
            <a:noAutofit/>
          </a:bodyPr>
          <a:lstStyle/>
          <a:p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 Parameter Kualitas </a:t>
            </a:r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SMF, 2021</a:t>
            </a:r>
            <a: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10249826" y="109182"/>
            <a:ext cx="1687417" cy="685891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5"/>
          <p:cNvSpPr/>
          <p:nvPr/>
        </p:nvSpPr>
        <p:spPr>
          <a:xfrm>
            <a:off x="339737" y="136477"/>
            <a:ext cx="984095" cy="504967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6"/>
          <p:cNvSpPr/>
          <p:nvPr/>
        </p:nvSpPr>
        <p:spPr>
          <a:xfrm>
            <a:off x="7763523" y="106607"/>
            <a:ext cx="1789899" cy="633875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678951" y="1241358"/>
          <a:ext cx="8174734" cy="5480135"/>
        </p:xfrm>
        <a:graphic>
          <a:graphicData uri="http://schemas.openxmlformats.org/drawingml/2006/table">
            <a:tbl>
              <a:tblPr/>
              <a:tblGrid>
                <a:gridCol w="3043262">
                  <a:extLst>
                    <a:ext uri="{9D8B030D-6E8A-4147-A177-3AD203B41FA5}">
                      <a16:colId xmlns:a16="http://schemas.microsoft.com/office/drawing/2014/main" val="1042154700"/>
                    </a:ext>
                  </a:extLst>
                </a:gridCol>
                <a:gridCol w="5131472">
                  <a:extLst>
                    <a:ext uri="{9D8B030D-6E8A-4147-A177-3AD203B41FA5}">
                      <a16:colId xmlns:a16="http://schemas.microsoft.com/office/drawing/2014/main" val="3663028763"/>
                    </a:ext>
                  </a:extLst>
                </a:gridCol>
              </a:tblGrid>
              <a:tr h="250519">
                <a:tc>
                  <a:txBody>
                    <a:bodyPr/>
                    <a:lstStyle/>
                    <a:p>
                      <a:pPr marL="39560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ete</a:t>
                      </a:r>
                      <a:r>
                        <a:rPr lang="id-ID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760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id-ID" sz="16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od</a:t>
                      </a:r>
                      <a:r>
                        <a:rPr lang="id-ID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081793"/>
                  </a:ext>
                </a:extLst>
              </a:tr>
              <a:tr h="250519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6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Oks</a:t>
                      </a:r>
                      <a:r>
                        <a:rPr lang="id-ID" sz="16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te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868830"/>
                  </a:ext>
                </a:extLst>
              </a:tr>
              <a:tr h="716194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  <a:p>
                      <a:pPr marL="238125" marR="225425" indent="-137160">
                        <a:lnSpc>
                          <a:spcPct val="126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lat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pena</a:t>
                      </a:r>
                      <a:r>
                        <a:rPr lang="id-ID" sz="16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ks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10096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enguran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ane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620131"/>
                  </a:ext>
                </a:extLst>
              </a:tr>
              <a:tr h="250519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6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uh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388925"/>
                  </a:ext>
                </a:extLst>
              </a:tr>
              <a:tr h="824718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40322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ena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enggan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3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had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ne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883498"/>
                  </a:ext>
                </a:extLst>
              </a:tr>
              <a:tr h="537618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dah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40322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8125" marR="415925" indent="-137160">
                        <a:lnSpc>
                          <a:spcPct val="126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pad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t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ando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10096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enurun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290631"/>
                  </a:ext>
                </a:extLst>
              </a:tr>
              <a:tr h="250519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6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972947"/>
                  </a:ext>
                </a:extLst>
              </a:tr>
              <a:tr h="537618">
                <a:tc>
                  <a:txBody>
                    <a:bodyPr/>
                    <a:lstStyle/>
                    <a:p>
                      <a:pPr marL="203200" marR="339090" algn="l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381000" marR="560070" algn="l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3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ta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fre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uen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rgan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ian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178446"/>
                  </a:ext>
                </a:extLst>
              </a:tr>
              <a:tr h="330853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nda</a:t>
                      </a:r>
                      <a:r>
                        <a:rPr lang="id-ID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id-ID" sz="16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600" spc="19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3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ndo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752425"/>
                  </a:ext>
                </a:extLst>
              </a:tr>
              <a:tr h="250519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6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</a:t>
                      </a:r>
                      <a:endParaRPr lang="id-ID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56874"/>
                  </a:ext>
                </a:extLst>
              </a:tr>
              <a:tr h="537618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40322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19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 spc="2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3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3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id-ID" sz="1600" spc="-3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</a:t>
                      </a:r>
                    </a:p>
                    <a:p>
                      <a:pPr marL="6540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19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600" spc="-2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811059"/>
                  </a:ext>
                </a:extLst>
              </a:tr>
              <a:tr h="537618">
                <a:tc>
                  <a:txBody>
                    <a:bodyPr/>
                    <a:lstStyle/>
                    <a:p>
                      <a:pPr marL="22542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</a:p>
                    <a:p>
                      <a:pPr marL="40322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19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6540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600" spc="19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6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6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6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6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554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936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9913" y="450375"/>
            <a:ext cx="10786786" cy="655092"/>
          </a:xfrm>
        </p:spPr>
        <p:txBody>
          <a:bodyPr>
            <a:noAutofit/>
          </a:bodyPr>
          <a:lstStyle/>
          <a:p>
            <a:r>
              <a:rPr lang="id-ID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id-ID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 Parameter Kualitas </a:t>
            </a:r>
            <a:r>
              <a:rPr lang="id-ID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SMF, 2021</a:t>
            </a:r>
            <a:r>
              <a:rPr lang="id-ID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106584"/>
              </p:ext>
            </p:extLst>
          </p:nvPr>
        </p:nvGraphicFramePr>
        <p:xfrm>
          <a:off x="1387544" y="973205"/>
          <a:ext cx="9694438" cy="5751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9223">
                  <a:extLst>
                    <a:ext uri="{9D8B030D-6E8A-4147-A177-3AD203B41FA5}">
                      <a16:colId xmlns:a16="http://schemas.microsoft.com/office/drawing/2014/main" val="1417944276"/>
                    </a:ext>
                  </a:extLst>
                </a:gridCol>
                <a:gridCol w="5695215">
                  <a:extLst>
                    <a:ext uri="{9D8B030D-6E8A-4147-A177-3AD203B41FA5}">
                      <a16:colId xmlns:a16="http://schemas.microsoft.com/office/drawing/2014/main" val="1188924271"/>
                    </a:ext>
                  </a:extLst>
                </a:gridCol>
              </a:tblGrid>
              <a:tr h="350373">
                <a:tc>
                  <a:txBody>
                    <a:bodyPr/>
                    <a:lstStyle/>
                    <a:p>
                      <a:pPr marL="39560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ete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3760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id-ID" sz="18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od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4077917"/>
                  </a:ext>
                </a:extLst>
              </a:tr>
              <a:tr h="350373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Oks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te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430145"/>
                  </a:ext>
                </a:extLst>
              </a:tr>
              <a:tr h="722097">
                <a:tc>
                  <a:txBody>
                    <a:bodyPr/>
                    <a:lstStyle/>
                    <a:p>
                      <a:pPr marL="225425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&lt;4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  <a:p>
                      <a:pPr marL="355600" marR="225425" indent="-254000">
                        <a:lnSpc>
                          <a:spcPct val="126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pena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ks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10096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enguran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spc="2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udang</a:t>
                      </a:r>
                      <a:r>
                        <a:rPr lang="en-US" sz="1800" spc="2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id-ID" sz="18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7304272"/>
                  </a:ext>
                </a:extLst>
              </a:tr>
              <a:tr h="350373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3587387"/>
                  </a:ext>
                </a:extLst>
              </a:tr>
              <a:tr h="831515">
                <a:tc>
                  <a:txBody>
                    <a:bodyPr/>
                    <a:lstStyle/>
                    <a:p>
                      <a:pPr marL="225425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403225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had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1721530"/>
                  </a:ext>
                </a:extLst>
              </a:tr>
              <a:tr h="542049">
                <a:tc>
                  <a:txBody>
                    <a:bodyPr/>
                    <a:lstStyle/>
                    <a:p>
                      <a:pPr marL="225425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dah</a:t>
                      </a:r>
                      <a:endParaRPr lang="id-ID" sz="18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403225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8125" marR="415925" indent="-137160">
                        <a:lnSpc>
                          <a:spcPct val="126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pad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har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ando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10096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enurun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1388645"/>
                  </a:ext>
                </a:extLst>
              </a:tr>
              <a:tr h="350373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08220864"/>
                  </a:ext>
                </a:extLst>
              </a:tr>
              <a:tr h="542049">
                <a:tc>
                  <a:txBody>
                    <a:bodyPr/>
                    <a:lstStyle/>
                    <a:p>
                      <a:pPr marL="203200" marR="339090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381000" marR="560070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10096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fre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uen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ian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48246266"/>
                  </a:ext>
                </a:extLst>
              </a:tr>
              <a:tr h="350373">
                <a:tc>
                  <a:txBody>
                    <a:bodyPr/>
                    <a:lstStyle/>
                    <a:p>
                      <a:pPr marL="225425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nda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id-ID" sz="18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id-ID" sz="1800" spc="19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ndo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77610989"/>
                  </a:ext>
                </a:extLst>
              </a:tr>
              <a:tr h="350373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2835449"/>
                  </a:ext>
                </a:extLst>
              </a:tr>
              <a:tr h="542049">
                <a:tc>
                  <a:txBody>
                    <a:bodyPr/>
                    <a:lstStyle/>
                    <a:p>
                      <a:pPr marL="22542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403225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19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spc="2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</a:t>
                      </a:r>
                    </a:p>
                    <a:p>
                      <a:pPr marL="6540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19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93933930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69195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72618" y="322998"/>
            <a:ext cx="10527478" cy="441276"/>
          </a:xfrm>
        </p:spPr>
        <p:txBody>
          <a:bodyPr>
            <a:noAutofit/>
          </a:bodyPr>
          <a:lstStyle/>
          <a:p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 Parameter Kualitas </a:t>
            </a:r>
            <a:r>
              <a:rPr lang="id-ID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SMF,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(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176790"/>
              </p:ext>
            </p:extLst>
          </p:nvPr>
        </p:nvGraphicFramePr>
        <p:xfrm>
          <a:off x="1155530" y="805172"/>
          <a:ext cx="9994691" cy="6052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2388">
                  <a:extLst>
                    <a:ext uri="{9D8B030D-6E8A-4147-A177-3AD203B41FA5}">
                      <a16:colId xmlns:a16="http://schemas.microsoft.com/office/drawing/2014/main" val="1417944276"/>
                    </a:ext>
                  </a:extLst>
                </a:gridCol>
                <a:gridCol w="5632303">
                  <a:extLst>
                    <a:ext uri="{9D8B030D-6E8A-4147-A177-3AD203B41FA5}">
                      <a16:colId xmlns:a16="http://schemas.microsoft.com/office/drawing/2014/main" val="1188924271"/>
                    </a:ext>
                  </a:extLst>
                </a:gridCol>
              </a:tblGrid>
              <a:tr h="359554">
                <a:tc>
                  <a:txBody>
                    <a:bodyPr/>
                    <a:lstStyle/>
                    <a:p>
                      <a:pPr marL="39560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ete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3760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id-ID" sz="18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od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b="1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b="1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b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b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b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4077917"/>
                  </a:ext>
                </a:extLst>
              </a:tr>
              <a:tr h="359554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430145"/>
                  </a:ext>
                </a:extLst>
              </a:tr>
              <a:tr h="585446">
                <a:tc>
                  <a:txBody>
                    <a:bodyPr/>
                    <a:lstStyle/>
                    <a:p>
                      <a:pPr marL="203200" marR="339090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381000" marR="418465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7304272"/>
                  </a:ext>
                </a:extLst>
              </a:tr>
              <a:tr h="906952">
                <a:tc>
                  <a:txBody>
                    <a:bodyPr/>
                    <a:lstStyle/>
                    <a:p>
                      <a:pPr marL="203200" marR="245745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</a:p>
                    <a:p>
                      <a:pPr marL="381000" marR="418465" algn="ctr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ergan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3587387"/>
                  </a:ext>
                </a:extLst>
              </a:tr>
              <a:tr h="359554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aha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Org</a:t>
                      </a:r>
                      <a:r>
                        <a:rPr lang="id-ID" sz="1800" spc="-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1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1721530"/>
                  </a:ext>
                </a:extLst>
              </a:tr>
              <a:tr h="1228458">
                <a:tc>
                  <a:txBody>
                    <a:bodyPr/>
                    <a:lstStyle/>
                    <a:p>
                      <a:pPr marL="203200" marR="339090" algn="ctr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381000" marR="418465" algn="ctr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engen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pena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pho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i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d-ID" sz="18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lus</a:t>
                      </a:r>
                      <a:r>
                        <a:rPr lang="id-ID" sz="1800" i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id-ID" sz="1800" i="1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i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i="1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pad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800" i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id-ID" sz="1800" i="1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i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</a:t>
                      </a:r>
                      <a:r>
                        <a:rPr lang="id-ID" sz="18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 </a:t>
                      </a:r>
                      <a:r>
                        <a:rPr lang="id-ID" sz="1800" i="1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id-ID" sz="1800" i="1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</a:t>
                      </a:r>
                      <a:r>
                        <a:rPr lang="id-ID" sz="1800" i="1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1388645"/>
                  </a:ext>
                </a:extLst>
              </a:tr>
              <a:tr h="359554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1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(Total </a:t>
                      </a:r>
                      <a:r>
                        <a:rPr lang="en-US" sz="18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Amonia</a:t>
                      </a:r>
                      <a:r>
                        <a:rPr lang="en-US" sz="18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Nitrogen)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48246266"/>
                  </a:ext>
                </a:extLst>
              </a:tr>
              <a:tr h="585446">
                <a:tc>
                  <a:txBody>
                    <a:bodyPr/>
                    <a:lstStyle/>
                    <a:p>
                      <a:pPr marL="203200" marR="339090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</a:p>
                    <a:p>
                      <a:pPr marL="381000" marR="598805" algn="ctr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&gt;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  <a:p>
                      <a:pPr marL="57785">
                        <a:lnSpc>
                          <a:spcPct val="107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610989"/>
                  </a:ext>
                </a:extLst>
              </a:tr>
              <a:tr h="400337">
                <a:tc>
                  <a:txBody>
                    <a:bodyPr/>
                    <a:lstStyle/>
                    <a:p>
                      <a:pPr marL="450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eraha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2835449"/>
                  </a:ext>
                </a:extLst>
              </a:tr>
              <a:tr h="359554">
                <a:tc>
                  <a:txBody>
                    <a:bodyPr/>
                    <a:lstStyle/>
                    <a:p>
                      <a:pPr marL="403225" marR="87630" indent="-177800" algn="ctr">
                        <a:lnSpc>
                          <a:spcPts val="144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393700" algn="l"/>
                        </a:tabLs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	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enu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buhan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kt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d-ID" sz="1800" spc="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spc="-2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kt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93933930"/>
                  </a:ext>
                </a:extLst>
              </a:tr>
              <a:tr h="359554">
                <a:tc>
                  <a:txBody>
                    <a:bodyPr/>
                    <a:lstStyle/>
                    <a:p>
                      <a:pPr marL="203200" marR="245745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Leb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ih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-1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id-ID" sz="1800" spc="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nda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id-ID" sz="1800" spc="-5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id-ID" sz="1800" spc="25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engen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pe</a:t>
                      </a:r>
                      <a:r>
                        <a:rPr lang="id-ID" sz="1800" spc="-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spc="-3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baha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id-ID" sz="1800" spc="1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800" spc="-3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id-ID" sz="180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id-ID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42676316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5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55876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698" y="1019033"/>
            <a:ext cx="8596668" cy="605051"/>
          </a:xfrm>
        </p:spPr>
        <p:txBody>
          <a:bodyPr>
            <a:normAutofit fontScale="90000"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endParaRPr lang="id-ID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55" y="1583141"/>
            <a:ext cx="10964209" cy="5008728"/>
          </a:xfrm>
        </p:spPr>
        <p:txBody>
          <a:bodyPr>
            <a:no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akan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udang vaname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berkualitas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gizi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tinggi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seimbang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memperkuat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daya tahan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penyakit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pula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mencemari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air.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engandung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protein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26 -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%, lemak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- 6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%,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serat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- 15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%,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abu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- 15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%, </a:t>
            </a:r>
            <a:r>
              <a:rPr lang="id-ID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kadar air </a:t>
            </a:r>
            <a:r>
              <a:rPr lang="id-ID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-12 </a:t>
            </a:r>
            <a:r>
              <a:rPr lang="id-ID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id-ID" sz="2200" dirty="0">
                <a:latin typeface="Arial" panose="020B0604020202020204" pitchFamily="34" charset="0"/>
                <a:cs typeface="Arial" panose="020B0604020202020204" pitchFamily="34" charset="0"/>
              </a:rPr>
              <a:t>nutrisi yang lengkap, dan </a:t>
            </a:r>
            <a:r>
              <a:rPr lang="id-ID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nucleotides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minerals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tepung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butiran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crumble, pellet. </a:t>
            </a:r>
          </a:p>
          <a:p>
            <a:r>
              <a:rPr lang="en-US" sz="2200" dirty="0" err="1" smtClean="0"/>
              <a:t>Daging</a:t>
            </a:r>
            <a:r>
              <a:rPr lang="id-ID" sz="2200" dirty="0" smtClean="0"/>
              <a:t> </a:t>
            </a:r>
            <a:r>
              <a:rPr lang="id-ID" sz="2200" dirty="0"/>
              <a:t>udang vaname </a:t>
            </a:r>
            <a:r>
              <a:rPr lang="en-US" sz="2200" dirty="0" err="1" smtClean="0"/>
              <a:t>mengandung</a:t>
            </a:r>
            <a:r>
              <a:rPr lang="en-US" sz="2200" dirty="0" smtClean="0"/>
              <a:t>: </a:t>
            </a:r>
            <a:r>
              <a:rPr lang="id-ID" sz="2200" dirty="0" smtClean="0"/>
              <a:t>protein 22</a:t>
            </a:r>
            <a:r>
              <a:rPr lang="en-US" sz="2200" dirty="0" smtClean="0"/>
              <a:t>,</a:t>
            </a:r>
            <a:r>
              <a:rPr lang="id-ID" sz="2200" dirty="0" smtClean="0"/>
              <a:t>3</a:t>
            </a:r>
            <a:r>
              <a:rPr lang="id-ID" sz="2200" dirty="0"/>
              <a:t>%, lemak </a:t>
            </a:r>
            <a:r>
              <a:rPr lang="id-ID" sz="2200" dirty="0" smtClean="0"/>
              <a:t>1</a:t>
            </a:r>
            <a:r>
              <a:rPr lang="en-US" sz="2200" dirty="0" smtClean="0"/>
              <a:t>,</a:t>
            </a:r>
            <a:r>
              <a:rPr lang="id-ID" sz="2200" dirty="0" smtClean="0"/>
              <a:t>1</a:t>
            </a:r>
            <a:r>
              <a:rPr lang="id-ID" sz="2200" dirty="0"/>
              <a:t>%, abu </a:t>
            </a:r>
            <a:r>
              <a:rPr lang="id-ID" sz="2200" dirty="0" smtClean="0"/>
              <a:t>1</a:t>
            </a:r>
            <a:r>
              <a:rPr lang="en-US" sz="2200" dirty="0" smtClean="0"/>
              <a:t>,</a:t>
            </a:r>
            <a:r>
              <a:rPr lang="id-ID" sz="2200" dirty="0" smtClean="0"/>
              <a:t>7</a:t>
            </a:r>
            <a:r>
              <a:rPr lang="en-US" sz="2200" dirty="0" smtClean="0"/>
              <a:t>%,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air</a:t>
            </a:r>
            <a:r>
              <a:rPr lang="id-ID" sz="2200" dirty="0">
                <a:solidFill>
                  <a:schemeClr val="accent1">
                    <a:lumMod val="75000"/>
                  </a:schemeClr>
                </a:solidFill>
              </a:rPr>
              <a:t> 74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id-ID" sz="2200" dirty="0">
                <a:solidFill>
                  <a:schemeClr val="accent1">
                    <a:lumMod val="75000"/>
                  </a:schemeClr>
                </a:solidFill>
              </a:rPr>
              <a:t>6%</a:t>
            </a:r>
            <a:r>
              <a:rPr lang="id-ID" sz="2200" dirty="0"/>
              <a:t>, energi 425 </a:t>
            </a:r>
            <a:r>
              <a:rPr lang="id-ID" sz="2200" dirty="0" smtClean="0"/>
              <a:t>kkal </a:t>
            </a:r>
            <a:r>
              <a:rPr lang="id-ID" sz="2200" dirty="0"/>
              <a:t>dan beberapa</a:t>
            </a:r>
            <a:r>
              <a:rPr lang="en-US" sz="2200" dirty="0"/>
              <a:t> </a:t>
            </a:r>
            <a:r>
              <a:rPr lang="id-ID" sz="2200" dirty="0"/>
              <a:t>kandungan mineral lainnya (Li et al., 2021</a:t>
            </a:r>
            <a:r>
              <a:rPr lang="id-ID" sz="2200" dirty="0" smtClean="0"/>
              <a:t>)</a:t>
            </a:r>
            <a:r>
              <a:rPr lang="en-US" sz="2200" dirty="0" smtClean="0"/>
              <a:t>,</a:t>
            </a:r>
          </a:p>
          <a:p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(100%): 85%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dimakan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15%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termakan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dikonsumsi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enersi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maintenance/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48%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metabolism/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pertumbuhan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17%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ekskresi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20% (</a:t>
            </a:r>
            <a:r>
              <a:rPr lang="id-ID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rimavera</a:t>
            </a:r>
            <a:r>
              <a:rPr lang="en-U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id-ID" sz="2200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d-ID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1996</a:t>
            </a:r>
            <a:r>
              <a:rPr lang="en-U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ID" sz="2200" dirty="0" err="1">
                <a:latin typeface="Arial" panose="020B0604020202020204" pitchFamily="34" charset="0"/>
                <a:cs typeface="Arial" panose="020B0604020202020204" pitchFamily="34" charset="0"/>
              </a:rPr>
              <a:t>eetha</a:t>
            </a:r>
            <a:r>
              <a:rPr lang="en-ID" sz="2200" dirty="0"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  <a:r>
              <a:rPr lang="en-ID" sz="22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ID" sz="2200" dirty="0">
                <a:latin typeface="Arial" panose="020B0604020202020204" pitchFamily="34" charset="0"/>
                <a:cs typeface="Arial" panose="020B0604020202020204" pitchFamily="34" charset="0"/>
              </a:rPr>
              <a:t> 2012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200" dirty="0" smtClean="0"/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FCR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rendah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&lt; 1,5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1,2,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dimakan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&lt; 15%;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tercerna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diserap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ekskresi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&lt; 20%   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itle 1"/>
          <p:cNvSpPr txBox="1">
            <a:spLocks/>
          </p:cNvSpPr>
          <p:nvPr/>
        </p:nvSpPr>
        <p:spPr>
          <a:xfrm>
            <a:off x="1187355" y="322996"/>
            <a:ext cx="6974006" cy="605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endParaRPr 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77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76" y="677838"/>
            <a:ext cx="8596668" cy="6050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endParaRPr 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4" y="1282890"/>
            <a:ext cx="10158989" cy="5172501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12,6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- 21 kg 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1,8 - 3,6 kg P per ton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FCR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1,5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1000 kg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1500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(Boyd 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Queiroz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2001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padat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td: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terkonsumsi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ekskresi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padat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padatan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lain;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senyawa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gas. 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Dampaknya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sedimentasi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pencemaran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N, P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C;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eutrofikasi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 &amp; P, blooming plankton: </a:t>
            </a:r>
            <a:r>
              <a:rPr lang="id-ID" sz="2400" dirty="0" smtClean="0"/>
              <a:t>HAB </a:t>
            </a:r>
            <a:r>
              <a:rPr lang="id-ID" sz="2400" dirty="0"/>
              <a:t>(Harmful Algal </a:t>
            </a:r>
            <a:r>
              <a:rPr lang="id-ID" sz="2400" dirty="0" smtClean="0"/>
              <a:t>Bloom)</a:t>
            </a:r>
            <a:r>
              <a:rPr lang="en-US" sz="2400" dirty="0" smtClean="0"/>
              <a:t> </a:t>
            </a:r>
            <a:r>
              <a:rPr lang="en-US" sz="2400" dirty="0" err="1" smtClean="0"/>
              <a:t>terutama</a:t>
            </a:r>
            <a:r>
              <a:rPr lang="en-US" sz="2400" dirty="0" smtClean="0"/>
              <a:t> alga </a:t>
            </a:r>
            <a:r>
              <a:rPr lang="en-US" sz="2400" dirty="0" err="1" smtClean="0"/>
              <a:t>fitoplankton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cyanobacteria atau 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alga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hipoksia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(DO=0ppm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menyengat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Pengendaliannya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Petakan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IPAL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pengendapan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penyaringan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penanaman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rumput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laut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kerang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sbg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bio-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pembuangan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dilewatkan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hutan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manggrove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122213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694156"/>
              </p:ext>
            </p:extLst>
          </p:nvPr>
        </p:nvGraphicFramePr>
        <p:xfrm>
          <a:off x="677862" y="1508757"/>
          <a:ext cx="9953743" cy="478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633">
                  <a:extLst>
                    <a:ext uri="{9D8B030D-6E8A-4147-A177-3AD203B41FA5}">
                      <a16:colId xmlns:a16="http://schemas.microsoft.com/office/drawing/2014/main" val="1607010509"/>
                    </a:ext>
                  </a:extLst>
                </a:gridCol>
                <a:gridCol w="2638716">
                  <a:extLst>
                    <a:ext uri="{9D8B030D-6E8A-4147-A177-3AD203B41FA5}">
                      <a16:colId xmlns:a16="http://schemas.microsoft.com/office/drawing/2014/main" val="2369034404"/>
                    </a:ext>
                  </a:extLst>
                </a:gridCol>
                <a:gridCol w="2121686">
                  <a:extLst>
                    <a:ext uri="{9D8B030D-6E8A-4147-A177-3AD203B41FA5}">
                      <a16:colId xmlns:a16="http://schemas.microsoft.com/office/drawing/2014/main" val="3810220054"/>
                    </a:ext>
                  </a:extLst>
                </a:gridCol>
                <a:gridCol w="2266960">
                  <a:extLst>
                    <a:ext uri="{9D8B030D-6E8A-4147-A177-3AD203B41FA5}">
                      <a16:colId xmlns:a16="http://schemas.microsoft.com/office/drawing/2014/main" val="2638628675"/>
                    </a:ext>
                  </a:extLst>
                </a:gridCol>
                <a:gridCol w="1990748">
                  <a:extLst>
                    <a:ext uri="{9D8B030D-6E8A-4147-A177-3AD203B41FA5}">
                      <a16:colId xmlns:a16="http://schemas.microsoft.com/office/drawing/2014/main" val="1928290058"/>
                    </a:ext>
                  </a:extLst>
                </a:gridCol>
              </a:tblGrid>
              <a:tr h="8300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id-ID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Parameter</a:t>
                      </a:r>
                      <a:endParaRPr lang="id-ID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rgbClr val="002060"/>
                          </a:solidFill>
                        </a:rPr>
                        <a:t>Satuan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/unit</a:t>
                      </a:r>
                      <a:endParaRPr lang="id-ID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rgbClr val="002060"/>
                          </a:solidFill>
                        </a:rPr>
                        <a:t>Standar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2060"/>
                          </a:solidFill>
                        </a:rPr>
                        <a:t>Awal</a:t>
                      </a:r>
                      <a:endParaRPr lang="id-ID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rgbClr val="002060"/>
                          </a:solidFill>
                        </a:rPr>
                        <a:t>Standar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Target</a:t>
                      </a:r>
                      <a:endParaRPr lang="id-ID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9350460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unit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6,0-9,5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6,0-9,0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36616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TSS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mg/L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&lt;50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&lt;25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94164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 </a:t>
                      </a:r>
                      <a:r>
                        <a:rPr lang="en-US" sz="2400" dirty="0" err="1" smtClean="0"/>
                        <a:t>terlarut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mg/L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0,5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0,3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493658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Amonia</a:t>
                      </a:r>
                      <a:r>
                        <a:rPr lang="en-US" sz="2400" dirty="0" smtClean="0"/>
                        <a:t> Total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Mg/L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49525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BOD-5hari</a:t>
                      </a:r>
                      <a:endParaRPr lang="id-ID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16029"/>
                  </a:ext>
                </a:extLst>
              </a:tr>
              <a:tr h="46114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&gt;5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382192"/>
                  </a:ext>
                </a:extLst>
              </a:tr>
              <a:tr h="11859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Salinitas</a:t>
                      </a:r>
                      <a:r>
                        <a:rPr lang="en-US" sz="2400" dirty="0" smtClean="0"/>
                        <a:t> 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ppt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1,5 </a:t>
                      </a:r>
                      <a:r>
                        <a:rPr lang="en-US" sz="2400" dirty="0" err="1" smtClean="0"/>
                        <a:t>pd</a:t>
                      </a:r>
                      <a:r>
                        <a:rPr lang="en-US" sz="2400" dirty="0" smtClean="0"/>
                        <a:t> air </a:t>
                      </a:r>
                      <a:r>
                        <a:rPr lang="en-US" sz="2400" dirty="0" err="1" smtClean="0"/>
                        <a:t>tawar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1,0 </a:t>
                      </a:r>
                      <a:r>
                        <a:rPr lang="en-US" sz="2400" dirty="0" err="1" smtClean="0"/>
                        <a:t>pd</a:t>
                      </a:r>
                      <a:r>
                        <a:rPr lang="en-US" sz="2400" dirty="0" smtClean="0"/>
                        <a:t> air </a:t>
                      </a:r>
                      <a:r>
                        <a:rPr lang="en-US" sz="2400" dirty="0" err="1" smtClean="0"/>
                        <a:t>tawar</a:t>
                      </a:r>
                      <a:endParaRPr lang="id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6202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04630" y="723109"/>
            <a:ext cx="9271883" cy="70340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Pedoman pembatasan limbah dari standar sertifikasi udang Global Aquaculture Alliance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(Boyd et al</a:t>
            </a:r>
            <a:r>
              <a:rPr kumimoji="0" lang="id-ID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?)</a:t>
            </a:r>
            <a:r>
              <a:rPr kumimoji="0" lang="id-ID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4026090" y="6182437"/>
            <a:ext cx="708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Salinitas</a:t>
            </a:r>
            <a:r>
              <a:rPr lang="en-US" dirty="0" smtClean="0"/>
              <a:t> &lt; 1 </a:t>
            </a:r>
            <a:r>
              <a:rPr lang="en-US" dirty="0" err="1"/>
              <a:t>ppt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/>
              <a:t>specific conductance </a:t>
            </a:r>
            <a:r>
              <a:rPr lang="en-US" dirty="0" smtClean="0"/>
              <a:t>&lt; </a:t>
            </a:r>
            <a:r>
              <a:rPr lang="en-US" dirty="0"/>
              <a:t>1,500 </a:t>
            </a:r>
            <a:r>
              <a:rPr lang="en-US" dirty="0" err="1"/>
              <a:t>μmhos</a:t>
            </a:r>
            <a:r>
              <a:rPr lang="en-US" dirty="0"/>
              <a:t>/cm</a:t>
            </a:r>
            <a:endParaRPr lang="id-ID" dirty="0"/>
          </a:p>
        </p:txBody>
      </p:sp>
      <p:sp>
        <p:nvSpPr>
          <p:cNvPr id="8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64925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30310" y="702035"/>
            <a:ext cx="10108150" cy="33407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Baku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Laut</a:t>
            </a:r>
            <a:r>
              <a:rPr kumimoji="0" lang="en-US" altLang="id-ID" sz="2400" b="0" i="0" u="none" strike="noStrike" cap="none" normalizeH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id-ID" sz="2400" b="0" i="0" u="none" strike="noStrike" cap="none" normalizeH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kumimoji="0" lang="en-US" altLang="id-ID" sz="2400" b="0" i="0" u="none" strike="noStrike" cap="none" normalizeH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Biota Air </a:t>
            </a:r>
            <a:r>
              <a:rPr kumimoji="0" lang="en-US" altLang="id-ID" sz="2400" b="0" i="0" u="none" strike="noStrike" cap="none" normalizeH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Laut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KepMenNegaraLingHidup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2004)</a:t>
            </a:r>
            <a:r>
              <a:rPr kumimoji="0" lang="id-ID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4026090" y="6182437"/>
            <a:ext cx="708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Salinitas</a:t>
            </a:r>
            <a:r>
              <a:rPr lang="en-US" dirty="0" smtClean="0"/>
              <a:t> &lt; 1 </a:t>
            </a:r>
            <a:r>
              <a:rPr lang="en-US" dirty="0" err="1"/>
              <a:t>ppt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/>
              <a:t>specific conductance </a:t>
            </a:r>
            <a:r>
              <a:rPr lang="en-US" dirty="0" smtClean="0"/>
              <a:t>&lt; </a:t>
            </a:r>
            <a:r>
              <a:rPr lang="en-US" dirty="0"/>
              <a:t>1,500 </a:t>
            </a:r>
            <a:r>
              <a:rPr lang="en-US" dirty="0" err="1"/>
              <a:t>μmhos</a:t>
            </a:r>
            <a:r>
              <a:rPr lang="en-US" dirty="0"/>
              <a:t>/cm</a:t>
            </a:r>
            <a:endParaRPr lang="id-ID" dirty="0"/>
          </a:p>
        </p:txBody>
      </p:sp>
      <p:sp>
        <p:nvSpPr>
          <p:cNvPr id="8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196417"/>
              </p:ext>
            </p:extLst>
          </p:nvPr>
        </p:nvGraphicFramePr>
        <p:xfrm>
          <a:off x="228600" y="1272540"/>
          <a:ext cx="10332721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284">
                  <a:extLst>
                    <a:ext uri="{9D8B030D-6E8A-4147-A177-3AD203B41FA5}">
                      <a16:colId xmlns:a16="http://schemas.microsoft.com/office/drawing/2014/main" val="124075167"/>
                    </a:ext>
                  </a:extLst>
                </a:gridCol>
                <a:gridCol w="2601176">
                  <a:extLst>
                    <a:ext uri="{9D8B030D-6E8A-4147-A177-3AD203B41FA5}">
                      <a16:colId xmlns:a16="http://schemas.microsoft.com/office/drawing/2014/main" val="365039831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5650999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52757347"/>
                    </a:ext>
                  </a:extLst>
                </a:gridCol>
                <a:gridCol w="2446021">
                  <a:extLst>
                    <a:ext uri="{9D8B030D-6E8A-4147-A177-3AD203B41FA5}">
                      <a16:colId xmlns:a16="http://schemas.microsoft.com/office/drawing/2014/main" val="2149397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id-ID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  <a:endParaRPr lang="id-ID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Satuan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/unit</a:t>
                      </a:r>
                      <a:endParaRPr lang="id-ID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Baku</a:t>
                      </a: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Mutu</a:t>
                      </a:r>
                      <a:endParaRPr lang="id-ID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id-ID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00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Kecerahan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Utk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manggrove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43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Kekeruhan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NTU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5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45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TSS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2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Suhu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- 32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47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– 8,5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5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Salinitas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permil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34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8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5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1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BOD_5hr 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6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Ammonia total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51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Fosfat</a:t>
                      </a:r>
                      <a:endParaRPr lang="id-ID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0,015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9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Nitrat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Mg/L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0,008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Coliform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MPN/100ml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65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Patogen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/100ml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Nihil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3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Plankton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/100ml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bloom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78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867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76" y="677838"/>
            <a:ext cx="8596668" cy="60505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Intalasi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endParaRPr 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4" y="1282890"/>
            <a:ext cx="10158989" cy="3053979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udang:sedimen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diangkat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dikeringkan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Limbah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cair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sedimentasi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sedimentasi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equalisasi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kerang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makroalga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sbg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biofiler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bioindikator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air equal dg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dibuang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aerasi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03782" y="4544250"/>
            <a:ext cx="10158989" cy="3053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Parameter: TSS, BOT, BOD, TAN,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Nitrit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Nitrat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Total 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Fosfat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Total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Total Vibrio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IPAL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parameter di inlet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outlet IPAL</a:t>
            </a:r>
          </a:p>
        </p:txBody>
      </p:sp>
    </p:spTree>
    <p:extLst>
      <p:ext uri="{BB962C8B-B14F-4D97-AF65-F5344CB8AC3E}">
        <p14:creationId xmlns:p14="http://schemas.microsoft.com/office/powerpoint/2010/main" val="3245514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57" y="5509147"/>
            <a:ext cx="10795379" cy="864357"/>
          </a:xfrm>
        </p:spPr>
        <p:txBody>
          <a:bodyPr>
            <a:normAutofit fontScale="90000"/>
          </a:bodyPr>
          <a:lstStyle/>
          <a:p>
            <a:pPr algn="ctr"/>
            <a:r>
              <a:rPr lang="id-ID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Gambar 3. Kolam Instalasi Pengolah Air Limbah: (1) dan (2) Petak Sedimentasi; (3) Petak Pembuangan Lumpur; (4) Petak Oksigenasi</a:t>
            </a:r>
            <a:br>
              <a:rPr lang="id-ID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15" y="692387"/>
            <a:ext cx="8425505" cy="469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9607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76" y="677838"/>
            <a:ext cx="8596668" cy="60505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Efisiensi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IPAL</a:t>
            </a:r>
            <a:endParaRPr lang="id-ID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4" y="1282890"/>
            <a:ext cx="10158989" cy="394225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parameter inlet ;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parameter outlet </a:t>
            </a: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Sangat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efisien: x &gt; 80%;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efisien: 60% &lt; x = 80%;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cukup efisien: 40% &lt; x = 60%;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kurang efisien: 20% &lt; x = 40</a:t>
            </a:r>
            <a:r>
              <a:rPr lang="id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%;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• tidak efisien: x =&lt;20 %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38004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0752" y="365126"/>
            <a:ext cx="10453048" cy="781286"/>
          </a:xfrm>
        </p:spPr>
        <p:txBody>
          <a:bodyPr>
            <a:normAutofit fontScale="90000"/>
          </a:bodyPr>
          <a:lstStyle/>
          <a:p>
            <a:r>
              <a:rPr lang="en-US" sz="2800" b="1" dirty="0" err="1" smtClean="0"/>
              <a:t>Redesain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Tambak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Masyarakat</a:t>
            </a:r>
            <a:r>
              <a:rPr lang="en-US" sz="2800" b="1" dirty="0" smtClean="0"/>
              <a:t>: </a:t>
            </a:r>
            <a:r>
              <a:rPr lang="en-US" sz="2800" b="1" dirty="0" err="1" smtClean="0"/>
              <a:t>Tambak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Produk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Tandon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Saluran</a:t>
            </a:r>
            <a:r>
              <a:rPr lang="en-US" sz="2800" b="1" dirty="0" smtClean="0"/>
              <a:t>  </a:t>
            </a:r>
            <a:endParaRPr lang="id-ID" sz="2800" b="1" dirty="0"/>
          </a:p>
        </p:txBody>
      </p:sp>
      <p:pic>
        <p:nvPicPr>
          <p:cNvPr id="6" name="Picture 5" descr="https://delosaqua.com/wp-content/uploads/2022/06/DJI_0070-scaled-1090x76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239" y="2074459"/>
            <a:ext cx="2729552" cy="44082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0298" y="1372079"/>
            <a:ext cx="4737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Tata </a:t>
            </a:r>
            <a:r>
              <a:rPr lang="en-US" b="1" dirty="0" err="1" smtClean="0"/>
              <a:t>Letak</a:t>
            </a:r>
            <a:r>
              <a:rPr lang="en-US" b="1" dirty="0" smtClean="0"/>
              <a:t> (Lay out)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Petak</a:t>
            </a:r>
            <a:r>
              <a:rPr lang="en-US" dirty="0" smtClean="0"/>
              <a:t> </a:t>
            </a:r>
            <a:r>
              <a:rPr lang="en-US" dirty="0" err="1" smtClean="0"/>
              <a:t>tandon</a:t>
            </a:r>
            <a:r>
              <a:rPr lang="en-US" dirty="0" smtClean="0"/>
              <a:t>/reservoir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Petak</a:t>
            </a:r>
            <a:r>
              <a:rPr lang="en-US" dirty="0" smtClean="0"/>
              <a:t> </a:t>
            </a:r>
            <a:r>
              <a:rPr lang="en-US" dirty="0" err="1" smtClean="0"/>
              <a:t>budidaya</a:t>
            </a:r>
            <a:r>
              <a:rPr lang="en-US" dirty="0" smtClean="0"/>
              <a:t>/</a:t>
            </a:r>
            <a:r>
              <a:rPr lang="en-US" dirty="0" err="1" smtClean="0"/>
              <a:t>produksi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Petak</a:t>
            </a:r>
            <a:r>
              <a:rPr lang="en-US" dirty="0" smtClean="0"/>
              <a:t> IPAL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(inlet)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(outlet)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: </a:t>
            </a:r>
            <a:r>
              <a:rPr lang="en-US" dirty="0" err="1" smtClean="0"/>
              <a:t>rmh</a:t>
            </a:r>
            <a:r>
              <a:rPr lang="en-US" dirty="0" smtClean="0"/>
              <a:t> grading, </a:t>
            </a:r>
            <a:r>
              <a:rPr lang="en-US" dirty="0" err="1" smtClean="0"/>
              <a:t>pencucian</a:t>
            </a:r>
            <a:r>
              <a:rPr lang="en-US" dirty="0" smtClean="0"/>
              <a:t>,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jaga</a:t>
            </a:r>
            <a:r>
              <a:rPr lang="en-US" dirty="0" smtClean="0"/>
              <a:t>, </a:t>
            </a:r>
            <a:r>
              <a:rPr lang="en-US" dirty="0" err="1" smtClean="0"/>
              <a:t>gudang</a:t>
            </a:r>
            <a:r>
              <a:rPr lang="en-US" dirty="0" smtClean="0"/>
              <a:t> </a:t>
            </a:r>
            <a:r>
              <a:rPr lang="en-US" dirty="0" err="1" smtClean="0"/>
              <a:t>pakan</a:t>
            </a:r>
            <a:r>
              <a:rPr lang="en-US" dirty="0" smtClean="0"/>
              <a:t>, toilet,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genset</a:t>
            </a:r>
            <a:r>
              <a:rPr lang="en-US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: 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268674" y="4145066"/>
            <a:ext cx="50371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Desain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konstruksi</a:t>
            </a:r>
            <a:r>
              <a:rPr lang="en-US" b="1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petakan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Profil</a:t>
            </a:r>
            <a:r>
              <a:rPr lang="en-US" dirty="0" smtClean="0"/>
              <a:t> </a:t>
            </a:r>
            <a:r>
              <a:rPr lang="en-US" dirty="0" err="1" smtClean="0"/>
              <a:t>pematang</a:t>
            </a:r>
            <a:r>
              <a:rPr lang="en-US" dirty="0" smtClean="0"/>
              <a:t>: T, LA, LB,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tambak</a:t>
            </a:r>
            <a:r>
              <a:rPr lang="en-US" dirty="0" smtClean="0"/>
              <a:t>: rata/miring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pintu</a:t>
            </a:r>
            <a:r>
              <a:rPr lang="en-US" dirty="0" smtClean="0"/>
              <a:t> air </a:t>
            </a:r>
            <a:r>
              <a:rPr lang="en-US" dirty="0" err="1" smtClean="0"/>
              <a:t>keluar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Profil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: D, </a:t>
            </a:r>
            <a:r>
              <a:rPr lang="en-US" dirty="0"/>
              <a:t>LA, </a:t>
            </a:r>
            <a:r>
              <a:rPr lang="en-US" dirty="0" smtClean="0"/>
              <a:t>LD, 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Pintu</a:t>
            </a:r>
            <a:r>
              <a:rPr lang="en-US" dirty="0" smtClean="0"/>
              <a:t> air: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r>
              <a:rPr lang="en-US" dirty="0" smtClean="0"/>
              <a:t> (parallel)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Beton</a:t>
            </a:r>
            <a:r>
              <a:rPr lang="en-US" dirty="0" smtClean="0"/>
              <a:t>/</a:t>
            </a:r>
            <a:r>
              <a:rPr lang="en-US" dirty="0" err="1" smtClean="0"/>
              <a:t>permanen</a:t>
            </a:r>
            <a:r>
              <a:rPr lang="en-US" dirty="0" smtClean="0"/>
              <a:t>, </a:t>
            </a:r>
            <a:r>
              <a:rPr lang="en-US" dirty="0" err="1" smtClean="0"/>
              <a:t>tanah</a:t>
            </a:r>
            <a:r>
              <a:rPr lang="en-US" dirty="0" smtClean="0"/>
              <a:t>, lining LDPE/HDPE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Level: </a:t>
            </a:r>
            <a:r>
              <a:rPr lang="en-US" dirty="0" err="1" smtClean="0"/>
              <a:t>psng</a:t>
            </a:r>
            <a:r>
              <a:rPr lang="en-US" dirty="0" smtClean="0"/>
              <a:t> </a:t>
            </a:r>
            <a:r>
              <a:rPr lang="en-US" dirty="0" err="1" smtClean="0"/>
              <a:t>surut</a:t>
            </a:r>
            <a:r>
              <a:rPr lang="en-US" dirty="0" smtClean="0"/>
              <a:t>, </a:t>
            </a:r>
            <a:r>
              <a:rPr lang="en-US" dirty="0" err="1" smtClean="0"/>
              <a:t>saluran</a:t>
            </a:r>
            <a:r>
              <a:rPr lang="en-US" dirty="0" smtClean="0"/>
              <a:t>,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tambak</a:t>
            </a:r>
            <a:r>
              <a:rPr lang="en-US" dirty="0" smtClean="0"/>
              <a:t> (air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gravitasi</a:t>
            </a:r>
            <a:r>
              <a:rPr lang="en-US" dirty="0" smtClean="0"/>
              <a:t>): paling sustainable</a:t>
            </a:r>
            <a:endParaRPr lang="id-ID" dirty="0"/>
          </a:p>
        </p:txBody>
      </p:sp>
      <p:pic>
        <p:nvPicPr>
          <p:cNvPr id="9" name="Gambar 1" descr="Sebuah gambar berisi peta, Fotografi udara, aerial&#10;&#10;Deskripsi dibuat secara otomati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426" y="2108535"/>
            <a:ext cx="3847044" cy="440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77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" r="8819"/>
          <a:stretch/>
        </p:blipFill>
        <p:spPr>
          <a:xfrm rot="5400000">
            <a:off x="1583511" y="2566156"/>
            <a:ext cx="3787939" cy="4454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94"/>
          <a:stretch/>
        </p:blipFill>
        <p:spPr>
          <a:xfrm rot="5400000">
            <a:off x="6312435" y="2558613"/>
            <a:ext cx="3807727" cy="45317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3456" y="709684"/>
            <a:ext cx="7915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Usulan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petambak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calon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penerima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IISAP </a:t>
            </a:r>
            <a:endParaRPr lang="id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8562" y="1244222"/>
            <a:ext cx="990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Petak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tambak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budidaya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drpd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petak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tandon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petak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IPAL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saluran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keluar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sekunder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tersier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saluran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keluar</a:t>
            </a:r>
            <a:endParaRPr 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785307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43" y="638081"/>
            <a:ext cx="10107304" cy="808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err="1">
                <a:solidFill>
                  <a:srgbClr val="002060"/>
                </a:solidFill>
              </a:rPr>
              <a:t>Redesain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Tambak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Masyarakat</a:t>
            </a:r>
            <a:r>
              <a:rPr lang="en-US" sz="2800" dirty="0">
                <a:solidFill>
                  <a:srgbClr val="002060"/>
                </a:solidFill>
              </a:rPr>
              <a:t>: </a:t>
            </a:r>
            <a:r>
              <a:rPr lang="en-US" sz="2800" dirty="0" err="1" smtClean="0">
                <a:solidFill>
                  <a:srgbClr val="002060"/>
                </a:solidFill>
              </a:rPr>
              <a:t>Petak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Tambak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Produksi</a:t>
            </a:r>
            <a:r>
              <a:rPr lang="en-US" sz="2800" dirty="0" smtClean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Tandon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IPAL </a:t>
            </a:r>
            <a:endParaRPr lang="id-ID" sz="2800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r="30857"/>
          <a:stretch/>
        </p:blipFill>
        <p:spPr>
          <a:xfrm rot="5400000">
            <a:off x="6403156" y="1457966"/>
            <a:ext cx="4995070" cy="5327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2"/>
          <a:stretch/>
        </p:blipFill>
        <p:spPr>
          <a:xfrm rot="5400000">
            <a:off x="965226" y="1532314"/>
            <a:ext cx="5043554" cy="5227093"/>
          </a:xfrm>
          <a:prstGeom prst="rect">
            <a:avLst/>
          </a:prstGeom>
        </p:spPr>
      </p:pic>
      <p:sp>
        <p:nvSpPr>
          <p:cNvPr id="9" name="Freeform 4"/>
          <p:cNvSpPr/>
          <p:nvPr/>
        </p:nvSpPr>
        <p:spPr>
          <a:xfrm>
            <a:off x="10236179" y="2575"/>
            <a:ext cx="1687417" cy="584279"/>
          </a:xfrm>
          <a:custGeom>
            <a:avLst/>
            <a:gdLst/>
            <a:ahLst/>
            <a:cxnLst/>
            <a:rect l="l" t="t" r="r" b="b"/>
            <a:pathLst>
              <a:path w="3096070" h="1433285">
                <a:moveTo>
                  <a:pt x="0" y="0"/>
                </a:moveTo>
                <a:lnTo>
                  <a:pt x="3096070" y="0"/>
                </a:lnTo>
                <a:lnTo>
                  <a:pt x="3096070" y="1433285"/>
                </a:lnTo>
                <a:lnTo>
                  <a:pt x="0" y="1433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326090" y="29871"/>
            <a:ext cx="984095" cy="430158"/>
          </a:xfrm>
          <a:custGeom>
            <a:avLst/>
            <a:gdLst/>
            <a:ahLst/>
            <a:cxnLst/>
            <a:rect l="l" t="t" r="r" b="b"/>
            <a:pathLst>
              <a:path w="1791607" h="1433285">
                <a:moveTo>
                  <a:pt x="0" y="0"/>
                </a:moveTo>
                <a:lnTo>
                  <a:pt x="1791607" y="0"/>
                </a:lnTo>
                <a:lnTo>
                  <a:pt x="1791607" y="1433286"/>
                </a:lnTo>
                <a:lnTo>
                  <a:pt x="0" y="1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6"/>
          <p:cNvSpPr/>
          <p:nvPr/>
        </p:nvSpPr>
        <p:spPr>
          <a:xfrm>
            <a:off x="7749876" y="0"/>
            <a:ext cx="1789899" cy="539969"/>
          </a:xfrm>
          <a:custGeom>
            <a:avLst/>
            <a:gdLst/>
            <a:ahLst/>
            <a:cxnLst/>
            <a:rect l="l" t="t" r="r" b="b"/>
            <a:pathLst>
              <a:path w="3284104" h="1324588">
                <a:moveTo>
                  <a:pt x="0" y="0"/>
                </a:moveTo>
                <a:lnTo>
                  <a:pt x="3284103" y="0"/>
                </a:lnTo>
                <a:lnTo>
                  <a:pt x="3284103" y="1324588"/>
                </a:lnTo>
                <a:lnTo>
                  <a:pt x="0" y="132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665303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7808" y="1374773"/>
            <a:ext cx="7999315" cy="2119054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TERIMA KASIH </a:t>
            </a:r>
            <a:br>
              <a:rPr lang="id-ID" sz="54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id-ID" sz="54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ATAS PERHATIANNYA</a:t>
            </a:r>
            <a:endParaRPr lang="id-ID" sz="54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8914</TotalTime>
  <Words>3233</Words>
  <Application>Microsoft Office PowerPoint</Application>
  <PresentationFormat>Widescreen</PresentationFormat>
  <Paragraphs>716</Paragraphs>
  <Slides>50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5" baseType="lpstr">
      <vt:lpstr>Algerian</vt:lpstr>
      <vt:lpstr>Arial</vt:lpstr>
      <vt:lpstr>Arial Narrow</vt:lpstr>
      <vt:lpstr>Calibri</vt:lpstr>
      <vt:lpstr>Monotype Sorts</vt:lpstr>
      <vt:lpstr>Poppins Medium Bold</vt:lpstr>
      <vt:lpstr>Tahoma</vt:lpstr>
      <vt:lpstr>Times New Roman</vt:lpstr>
      <vt:lpstr>Trebuchet MS</vt:lpstr>
      <vt:lpstr>Wingdings</vt:lpstr>
      <vt:lpstr>Wingdings 3</vt:lpstr>
      <vt:lpstr>Facet</vt:lpstr>
      <vt:lpstr>Worksheet</vt:lpstr>
      <vt:lpstr>Chart</vt:lpstr>
      <vt:lpstr>Equation</vt:lpstr>
      <vt:lpstr>PowerPoint Presentation</vt:lpstr>
      <vt:lpstr>Manajemen Kualitas Air (KUA)</vt:lpstr>
      <vt:lpstr>Manajemen dan pengukuran kualitas air dilakukan:   - harian,   - mingguan,   - khusus </vt:lpstr>
      <vt:lpstr>Parameter kualitas air (KUA) dan alat pengamatan</vt:lpstr>
      <vt:lpstr>Nilai dan parameter kualitas air (KUA) dan alat pengamatan</vt:lpstr>
      <vt:lpstr>Hasil Pengamatan KUA Lapangan dan Laboratorium tambak Purworejo, 2024</vt:lpstr>
      <vt:lpstr>1.Suhu Air </vt:lpstr>
      <vt:lpstr>PowerPoint Presentation</vt:lpstr>
      <vt:lpstr>PowerPoint Presentation</vt:lpstr>
      <vt:lpstr>Kecerahan pada awal budidaya (40 – 70 cm), untuk mendapatkan kecerahan yang optimal:</vt:lpstr>
      <vt:lpstr>PowerPoint Presentation</vt:lpstr>
      <vt:lpstr>PowerPoint Presentation</vt:lpstr>
      <vt:lpstr>PowerPoint Presentation</vt:lpstr>
      <vt:lpstr>PowerPoint Presentation</vt:lpstr>
      <vt:lpstr>3. Salinitas (Kadar Garam NaCl)</vt:lpstr>
      <vt:lpstr>Ada 3 jenis perairan berdasarkan kadar garam :</vt:lpstr>
      <vt:lpstr>4. OKSIGEN TERLARUT/DO (Dissolved Oxygen) = ≥ 4 ppm  </vt:lpstr>
      <vt:lpstr>PowerPoint Presentation</vt:lpstr>
      <vt:lpstr>Pengurangan DO</vt:lpstr>
      <vt:lpstr>Kadar DO selama 24 jam (tiap 3 jam) </vt:lpstr>
      <vt:lpstr>PowerPoint Presentation</vt:lpstr>
      <vt:lpstr>5. pH Air</vt:lpstr>
      <vt:lpstr>Perubahan pH air dlm tambak</vt:lpstr>
      <vt:lpstr>6. Alkalinitas (Alkalinity)</vt:lpstr>
      <vt:lpstr>Pembentukan Alkalinitas</vt:lpstr>
      <vt:lpstr>Respirasi dan Photosintesa</vt:lpstr>
      <vt:lpstr>Bagaimana menurunkan pH</vt:lpstr>
      <vt:lpstr>PowerPoint Presentation</vt:lpstr>
      <vt:lpstr>7. Hidrogen sulfida, H2S</vt:lpstr>
      <vt:lpstr>Nitrogen</vt:lpstr>
      <vt:lpstr>PowerPoint Presentation</vt:lpstr>
      <vt:lpstr>Proses Nitrogen</vt:lpstr>
      <vt:lpstr>8. Gas Amonia (NH3) = ≤ 0,1 ppm</vt:lpstr>
      <vt:lpstr>PowerPoint Presentation</vt:lpstr>
      <vt:lpstr>PowerPoint Presentation</vt:lpstr>
      <vt:lpstr>Tabel 2.  Parameter kualitas air sumber untuk tambak intensif </vt:lpstr>
      <vt:lpstr>Tabel 3. Pengelolaan Parameter Kualitas Air Selama Pemeliharaan SMF, 2021 </vt:lpstr>
      <vt:lpstr>Tabel 4. Pengelolaan Parameter Kualitas Air Selama Pemeliharaan SMF, 2021 </vt:lpstr>
      <vt:lpstr>Tabel 4. Pengelolaan Parameter Kualitas Air Selama Pemeliharaan SMF, 2021 (lanjutan) </vt:lpstr>
      <vt:lpstr>Kualitas pakan,  Manajemen Limbah Budidaya Udang</vt:lpstr>
      <vt:lpstr>Dampak dan Pengendalian Limbah Budidaya Udang</vt:lpstr>
      <vt:lpstr>Pedoman pembatasan limbah dari standar sertifikasi udang Global Aquaculture Alliance (Boyd et al.?) </vt:lpstr>
      <vt:lpstr>Baku Mutu Air Laut untuk Biota Air Laut (KepMenNegaraLingHidup, 2004) </vt:lpstr>
      <vt:lpstr>Intalasi Pengelolaan Limbah</vt:lpstr>
      <vt:lpstr>Gambar 3. Kolam Instalasi Pengolah Air Limbah: (1) dan (2) Petak Sedimentasi; (3) Petak Pembuangan Lumpur; (4) Petak Oksigenasi </vt:lpstr>
      <vt:lpstr>Efisiensi IPAL</vt:lpstr>
      <vt:lpstr>Redesain Tambak Masyarakat: Tambak Produk, Tandon dan Saluran  </vt:lpstr>
      <vt:lpstr>PowerPoint Presentation</vt:lpstr>
      <vt:lpstr>Redesain Tambak Masyarakat: Petak Tambak Produksi, Tandon dan IPAL </vt:lpstr>
      <vt:lpstr>TERIMA KASIH  ATAS PERHATIANNYA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BUDIDAYA UDANG VANAME DI TAMBAK</dc:title>
  <dc:creator>ACER</dc:creator>
  <cp:lastModifiedBy>ACER</cp:lastModifiedBy>
  <cp:revision>710</cp:revision>
  <dcterms:created xsi:type="dcterms:W3CDTF">2024-11-18T01:28:04Z</dcterms:created>
  <dcterms:modified xsi:type="dcterms:W3CDTF">2025-05-23T01:12:52Z</dcterms:modified>
</cp:coreProperties>
</file>